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3" r:id="rId6"/>
    <p:sldId id="274" r:id="rId7"/>
    <p:sldId id="260" r:id="rId8"/>
    <p:sldId id="259" r:id="rId9"/>
    <p:sldId id="264" r:id="rId10"/>
    <p:sldId id="265" r:id="rId11"/>
    <p:sldId id="266" r:id="rId12"/>
    <p:sldId id="275" r:id="rId13"/>
    <p:sldId id="276" r:id="rId14"/>
    <p:sldId id="273" r:id="rId15"/>
    <p:sldId id="272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6102" autoAdjust="0"/>
    <p:restoredTop sz="94660"/>
  </p:normalViewPr>
  <p:slideViewPr>
    <p:cSldViewPr snapToGrid="0">
      <p:cViewPr varScale="1">
        <p:scale>
          <a:sx n="74" d="100"/>
          <a:sy n="74" d="100"/>
        </p:scale>
        <p:origin x="72" y="2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0D36E-5330-4C7F-9EF3-13725C4DFA8F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68C7B-2044-4A15-9F25-09A154F082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280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0D36E-5330-4C7F-9EF3-13725C4DFA8F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68C7B-2044-4A15-9F25-09A154F082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827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0D36E-5330-4C7F-9EF3-13725C4DFA8F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68C7B-2044-4A15-9F25-09A154F082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710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0D36E-5330-4C7F-9EF3-13725C4DFA8F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68C7B-2044-4A15-9F25-09A154F082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888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0D36E-5330-4C7F-9EF3-13725C4DFA8F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68C7B-2044-4A15-9F25-09A154F082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53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0D36E-5330-4C7F-9EF3-13725C4DFA8F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68C7B-2044-4A15-9F25-09A154F082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390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0D36E-5330-4C7F-9EF3-13725C4DFA8F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68C7B-2044-4A15-9F25-09A154F082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18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0D36E-5330-4C7F-9EF3-13725C4DFA8F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68C7B-2044-4A15-9F25-09A154F082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851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0D36E-5330-4C7F-9EF3-13725C4DFA8F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68C7B-2044-4A15-9F25-09A154F082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796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0D36E-5330-4C7F-9EF3-13725C4DFA8F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68C7B-2044-4A15-9F25-09A154F082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892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0D36E-5330-4C7F-9EF3-13725C4DFA8F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68C7B-2044-4A15-9F25-09A154F082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657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E0D36E-5330-4C7F-9EF3-13725C4DFA8F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F68C7B-2044-4A15-9F25-09A154F082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13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18" Type="http://schemas.openxmlformats.org/officeDocument/2006/relationships/image" Target="../media/image33.png"/><Relationship Id="rId3" Type="http://schemas.openxmlformats.org/officeDocument/2006/relationships/image" Target="../media/image18.png"/><Relationship Id="rId21" Type="http://schemas.openxmlformats.org/officeDocument/2006/relationships/image" Target="../media/image36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17" Type="http://schemas.openxmlformats.org/officeDocument/2006/relationships/image" Target="../media/image32.png"/><Relationship Id="rId2" Type="http://schemas.openxmlformats.org/officeDocument/2006/relationships/image" Target="../media/image17.png"/><Relationship Id="rId16" Type="http://schemas.openxmlformats.org/officeDocument/2006/relationships/image" Target="../media/image31.png"/><Relationship Id="rId20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10" Type="http://schemas.openxmlformats.org/officeDocument/2006/relationships/image" Target="../media/image25.png"/><Relationship Id="rId19" Type="http://schemas.openxmlformats.org/officeDocument/2006/relationships/image" Target="../media/image34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Relationship Id="rId22" Type="http://schemas.openxmlformats.org/officeDocument/2006/relationships/image" Target="../media/image3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18" Type="http://schemas.openxmlformats.org/officeDocument/2006/relationships/image" Target="../media/image5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17" Type="http://schemas.openxmlformats.org/officeDocument/2006/relationships/image" Target="../media/image52.png"/><Relationship Id="rId2" Type="http://schemas.openxmlformats.org/officeDocument/2006/relationships/image" Target="../media/image3.png"/><Relationship Id="rId16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5" Type="http://schemas.openxmlformats.org/officeDocument/2006/relationships/image" Target="../media/image50.png"/><Relationship Id="rId10" Type="http://schemas.openxmlformats.org/officeDocument/2006/relationships/image" Target="../media/image45.png"/><Relationship Id="rId19" Type="http://schemas.openxmlformats.org/officeDocument/2006/relationships/image" Target="../media/image54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Relationship Id="rId14" Type="http://schemas.openxmlformats.org/officeDocument/2006/relationships/image" Target="../media/image4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6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12" Type="http://schemas.openxmlformats.org/officeDocument/2006/relationships/image" Target="../media/image65.png"/><Relationship Id="rId2" Type="http://schemas.openxmlformats.org/officeDocument/2006/relationships/image" Target="../media/image55.png"/><Relationship Id="rId16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11" Type="http://schemas.openxmlformats.org/officeDocument/2006/relationships/image" Target="../media/image64.png"/><Relationship Id="rId5" Type="http://schemas.openxmlformats.org/officeDocument/2006/relationships/image" Target="../media/image58.png"/><Relationship Id="rId15" Type="http://schemas.openxmlformats.org/officeDocument/2006/relationships/image" Target="../media/image68.png"/><Relationship Id="rId10" Type="http://schemas.openxmlformats.org/officeDocument/2006/relationships/image" Target="../media/image63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Relationship Id="rId14" Type="http://schemas.openxmlformats.org/officeDocument/2006/relationships/image" Target="../media/image6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80.png"/><Relationship Id="rId18" Type="http://schemas.openxmlformats.org/officeDocument/2006/relationships/image" Target="../media/image85.png"/><Relationship Id="rId3" Type="http://schemas.openxmlformats.org/officeDocument/2006/relationships/image" Target="../media/image70.png"/><Relationship Id="rId21" Type="http://schemas.openxmlformats.org/officeDocument/2006/relationships/image" Target="../media/image88.png"/><Relationship Id="rId7" Type="http://schemas.openxmlformats.org/officeDocument/2006/relationships/image" Target="../media/image74.png"/><Relationship Id="rId12" Type="http://schemas.openxmlformats.org/officeDocument/2006/relationships/image" Target="../media/image79.png"/><Relationship Id="rId17" Type="http://schemas.openxmlformats.org/officeDocument/2006/relationships/image" Target="../media/image84.png"/><Relationship Id="rId25" Type="http://schemas.openxmlformats.org/officeDocument/2006/relationships/image" Target="../media/image92.png"/><Relationship Id="rId2" Type="http://schemas.openxmlformats.org/officeDocument/2006/relationships/image" Target="../media/image55.png"/><Relationship Id="rId16" Type="http://schemas.openxmlformats.org/officeDocument/2006/relationships/image" Target="../media/image83.png"/><Relationship Id="rId20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11" Type="http://schemas.openxmlformats.org/officeDocument/2006/relationships/image" Target="../media/image78.png"/><Relationship Id="rId24" Type="http://schemas.openxmlformats.org/officeDocument/2006/relationships/image" Target="../media/image91.png"/><Relationship Id="rId5" Type="http://schemas.openxmlformats.org/officeDocument/2006/relationships/image" Target="../media/image72.png"/><Relationship Id="rId15" Type="http://schemas.openxmlformats.org/officeDocument/2006/relationships/image" Target="../media/image82.png"/><Relationship Id="rId23" Type="http://schemas.openxmlformats.org/officeDocument/2006/relationships/image" Target="../media/image90.png"/><Relationship Id="rId10" Type="http://schemas.openxmlformats.org/officeDocument/2006/relationships/image" Target="../media/image77.png"/><Relationship Id="rId19" Type="http://schemas.openxmlformats.org/officeDocument/2006/relationships/image" Target="../media/image86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Relationship Id="rId14" Type="http://schemas.openxmlformats.org/officeDocument/2006/relationships/image" Target="../media/image81.png"/><Relationship Id="rId22" Type="http://schemas.openxmlformats.org/officeDocument/2006/relationships/image" Target="../media/image8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13" Type="http://schemas.openxmlformats.org/officeDocument/2006/relationships/image" Target="../media/image104.png"/><Relationship Id="rId18" Type="http://schemas.openxmlformats.org/officeDocument/2006/relationships/image" Target="../media/image109.png"/><Relationship Id="rId3" Type="http://schemas.openxmlformats.org/officeDocument/2006/relationships/image" Target="../media/image94.png"/><Relationship Id="rId7" Type="http://schemas.openxmlformats.org/officeDocument/2006/relationships/image" Target="../media/image98.png"/><Relationship Id="rId12" Type="http://schemas.openxmlformats.org/officeDocument/2006/relationships/image" Target="../media/image103.png"/><Relationship Id="rId17" Type="http://schemas.openxmlformats.org/officeDocument/2006/relationships/image" Target="../media/image108.png"/><Relationship Id="rId2" Type="http://schemas.openxmlformats.org/officeDocument/2006/relationships/image" Target="../media/image93.png"/><Relationship Id="rId16" Type="http://schemas.openxmlformats.org/officeDocument/2006/relationships/image" Target="../media/image10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png"/><Relationship Id="rId11" Type="http://schemas.openxmlformats.org/officeDocument/2006/relationships/image" Target="../media/image102.png"/><Relationship Id="rId5" Type="http://schemas.openxmlformats.org/officeDocument/2006/relationships/image" Target="../media/image96.png"/><Relationship Id="rId15" Type="http://schemas.openxmlformats.org/officeDocument/2006/relationships/image" Target="../media/image106.png"/><Relationship Id="rId10" Type="http://schemas.openxmlformats.org/officeDocument/2006/relationships/image" Target="../media/image101.png"/><Relationship Id="rId4" Type="http://schemas.openxmlformats.org/officeDocument/2006/relationships/image" Target="../media/image95.png"/><Relationship Id="rId9" Type="http://schemas.openxmlformats.org/officeDocument/2006/relationships/image" Target="../media/image100.png"/><Relationship Id="rId14" Type="http://schemas.openxmlformats.org/officeDocument/2006/relationships/image" Target="../media/image10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13" Type="http://schemas.openxmlformats.org/officeDocument/2006/relationships/image" Target="../media/image121.png"/><Relationship Id="rId18" Type="http://schemas.openxmlformats.org/officeDocument/2006/relationships/image" Target="../media/image126.png"/><Relationship Id="rId3" Type="http://schemas.openxmlformats.org/officeDocument/2006/relationships/image" Target="../media/image111.png"/><Relationship Id="rId7" Type="http://schemas.openxmlformats.org/officeDocument/2006/relationships/image" Target="../media/image115.png"/><Relationship Id="rId12" Type="http://schemas.openxmlformats.org/officeDocument/2006/relationships/image" Target="../media/image120.png"/><Relationship Id="rId17" Type="http://schemas.openxmlformats.org/officeDocument/2006/relationships/image" Target="../media/image125.png"/><Relationship Id="rId2" Type="http://schemas.openxmlformats.org/officeDocument/2006/relationships/image" Target="../media/image110.png"/><Relationship Id="rId16" Type="http://schemas.openxmlformats.org/officeDocument/2006/relationships/image" Target="../media/image124.png"/><Relationship Id="rId20" Type="http://schemas.openxmlformats.org/officeDocument/2006/relationships/image" Target="../media/image1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4.png"/><Relationship Id="rId11" Type="http://schemas.openxmlformats.org/officeDocument/2006/relationships/image" Target="../media/image119.png"/><Relationship Id="rId5" Type="http://schemas.openxmlformats.org/officeDocument/2006/relationships/image" Target="../media/image113.png"/><Relationship Id="rId15" Type="http://schemas.openxmlformats.org/officeDocument/2006/relationships/image" Target="../media/image123.png"/><Relationship Id="rId10" Type="http://schemas.openxmlformats.org/officeDocument/2006/relationships/image" Target="../media/image118.png"/><Relationship Id="rId19" Type="http://schemas.openxmlformats.org/officeDocument/2006/relationships/image" Target="../media/image127.png"/><Relationship Id="rId4" Type="http://schemas.openxmlformats.org/officeDocument/2006/relationships/image" Target="../media/image112.png"/><Relationship Id="rId9" Type="http://schemas.openxmlformats.org/officeDocument/2006/relationships/image" Target="../media/image117.png"/><Relationship Id="rId14" Type="http://schemas.openxmlformats.org/officeDocument/2006/relationships/image" Target="../media/image12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png"/><Relationship Id="rId13" Type="http://schemas.openxmlformats.org/officeDocument/2006/relationships/image" Target="../media/image140.png"/><Relationship Id="rId18" Type="http://schemas.openxmlformats.org/officeDocument/2006/relationships/image" Target="../media/image145.png"/><Relationship Id="rId3" Type="http://schemas.openxmlformats.org/officeDocument/2006/relationships/image" Target="../media/image130.png"/><Relationship Id="rId21" Type="http://schemas.openxmlformats.org/officeDocument/2006/relationships/image" Target="../media/image148.png"/><Relationship Id="rId7" Type="http://schemas.openxmlformats.org/officeDocument/2006/relationships/image" Target="../media/image134.png"/><Relationship Id="rId12" Type="http://schemas.openxmlformats.org/officeDocument/2006/relationships/image" Target="../media/image139.png"/><Relationship Id="rId17" Type="http://schemas.openxmlformats.org/officeDocument/2006/relationships/image" Target="../media/image144.png"/><Relationship Id="rId2" Type="http://schemas.openxmlformats.org/officeDocument/2006/relationships/image" Target="../media/image129.png"/><Relationship Id="rId16" Type="http://schemas.openxmlformats.org/officeDocument/2006/relationships/image" Target="../media/image143.png"/><Relationship Id="rId20" Type="http://schemas.openxmlformats.org/officeDocument/2006/relationships/image" Target="../media/image1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3.png"/><Relationship Id="rId11" Type="http://schemas.openxmlformats.org/officeDocument/2006/relationships/image" Target="../media/image138.png"/><Relationship Id="rId5" Type="http://schemas.openxmlformats.org/officeDocument/2006/relationships/image" Target="../media/image132.png"/><Relationship Id="rId15" Type="http://schemas.openxmlformats.org/officeDocument/2006/relationships/image" Target="../media/image142.png"/><Relationship Id="rId23" Type="http://schemas.openxmlformats.org/officeDocument/2006/relationships/image" Target="../media/image149.png"/><Relationship Id="rId10" Type="http://schemas.openxmlformats.org/officeDocument/2006/relationships/image" Target="../media/image137.png"/><Relationship Id="rId19" Type="http://schemas.openxmlformats.org/officeDocument/2006/relationships/image" Target="../media/image146.png"/><Relationship Id="rId4" Type="http://schemas.openxmlformats.org/officeDocument/2006/relationships/image" Target="../media/image131.png"/><Relationship Id="rId9" Type="http://schemas.openxmlformats.org/officeDocument/2006/relationships/image" Target="../media/image136.png"/><Relationship Id="rId14" Type="http://schemas.openxmlformats.org/officeDocument/2006/relationships/image" Target="../media/image141.png"/><Relationship Id="rId22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png"/><Relationship Id="rId13" Type="http://schemas.openxmlformats.org/officeDocument/2006/relationships/image" Target="../media/image161.png"/><Relationship Id="rId3" Type="http://schemas.openxmlformats.org/officeDocument/2006/relationships/image" Target="../media/image151.png"/><Relationship Id="rId7" Type="http://schemas.openxmlformats.org/officeDocument/2006/relationships/image" Target="../media/image155.png"/><Relationship Id="rId12" Type="http://schemas.openxmlformats.org/officeDocument/2006/relationships/image" Target="../media/image160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4.png"/><Relationship Id="rId11" Type="http://schemas.openxmlformats.org/officeDocument/2006/relationships/image" Target="../media/image159.png"/><Relationship Id="rId5" Type="http://schemas.openxmlformats.org/officeDocument/2006/relationships/image" Target="../media/image153.png"/><Relationship Id="rId15" Type="http://schemas.openxmlformats.org/officeDocument/2006/relationships/image" Target="../media/image163.png"/><Relationship Id="rId10" Type="http://schemas.openxmlformats.org/officeDocument/2006/relationships/image" Target="../media/image158.png"/><Relationship Id="rId4" Type="http://schemas.openxmlformats.org/officeDocument/2006/relationships/image" Target="../media/image152.png"/><Relationship Id="rId9" Type="http://schemas.openxmlformats.org/officeDocument/2006/relationships/image" Target="../media/image157.png"/><Relationship Id="rId14" Type="http://schemas.openxmlformats.org/officeDocument/2006/relationships/image" Target="../media/image16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png"/><Relationship Id="rId13" Type="http://schemas.openxmlformats.org/officeDocument/2006/relationships/image" Target="../media/image175.png"/><Relationship Id="rId18" Type="http://schemas.openxmlformats.org/officeDocument/2006/relationships/image" Target="../media/image180.png"/><Relationship Id="rId3" Type="http://schemas.openxmlformats.org/officeDocument/2006/relationships/image" Target="../media/image165.png"/><Relationship Id="rId7" Type="http://schemas.openxmlformats.org/officeDocument/2006/relationships/image" Target="../media/image169.png"/><Relationship Id="rId12" Type="http://schemas.openxmlformats.org/officeDocument/2006/relationships/image" Target="../media/image174.png"/><Relationship Id="rId17" Type="http://schemas.openxmlformats.org/officeDocument/2006/relationships/image" Target="../media/image179.png"/><Relationship Id="rId2" Type="http://schemas.openxmlformats.org/officeDocument/2006/relationships/image" Target="../media/image164.png"/><Relationship Id="rId16" Type="http://schemas.openxmlformats.org/officeDocument/2006/relationships/image" Target="../media/image1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8.png"/><Relationship Id="rId11" Type="http://schemas.openxmlformats.org/officeDocument/2006/relationships/image" Target="../media/image173.png"/><Relationship Id="rId5" Type="http://schemas.openxmlformats.org/officeDocument/2006/relationships/image" Target="../media/image167.png"/><Relationship Id="rId15" Type="http://schemas.openxmlformats.org/officeDocument/2006/relationships/image" Target="../media/image177.png"/><Relationship Id="rId10" Type="http://schemas.openxmlformats.org/officeDocument/2006/relationships/image" Target="../media/image172.png"/><Relationship Id="rId4" Type="http://schemas.openxmlformats.org/officeDocument/2006/relationships/image" Target="../media/image166.png"/><Relationship Id="rId9" Type="http://schemas.openxmlformats.org/officeDocument/2006/relationships/image" Target="../media/image171.png"/><Relationship Id="rId14" Type="http://schemas.openxmlformats.org/officeDocument/2006/relationships/image" Target="../media/image17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6.png"/><Relationship Id="rId13" Type="http://schemas.openxmlformats.org/officeDocument/2006/relationships/image" Target="../media/image191.png"/><Relationship Id="rId3" Type="http://schemas.openxmlformats.org/officeDocument/2006/relationships/image" Target="../media/image181.png"/><Relationship Id="rId7" Type="http://schemas.openxmlformats.org/officeDocument/2006/relationships/image" Target="../media/image185.png"/><Relationship Id="rId12" Type="http://schemas.openxmlformats.org/officeDocument/2006/relationships/image" Target="../media/image190.png"/><Relationship Id="rId2" Type="http://schemas.openxmlformats.org/officeDocument/2006/relationships/image" Target="../media/image17.png"/><Relationship Id="rId16" Type="http://schemas.openxmlformats.org/officeDocument/2006/relationships/image" Target="../media/image19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4.png"/><Relationship Id="rId11" Type="http://schemas.openxmlformats.org/officeDocument/2006/relationships/image" Target="../media/image189.png"/><Relationship Id="rId5" Type="http://schemas.openxmlformats.org/officeDocument/2006/relationships/image" Target="../media/image183.png"/><Relationship Id="rId15" Type="http://schemas.openxmlformats.org/officeDocument/2006/relationships/image" Target="../media/image193.png"/><Relationship Id="rId10" Type="http://schemas.openxmlformats.org/officeDocument/2006/relationships/image" Target="../media/image188.png"/><Relationship Id="rId4" Type="http://schemas.openxmlformats.org/officeDocument/2006/relationships/image" Target="../media/image182.png"/><Relationship Id="rId9" Type="http://schemas.openxmlformats.org/officeDocument/2006/relationships/image" Target="../media/image187.png"/><Relationship Id="rId14" Type="http://schemas.openxmlformats.org/officeDocument/2006/relationships/image" Target="../media/image19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1.png"/><Relationship Id="rId13" Type="http://schemas.openxmlformats.org/officeDocument/2006/relationships/image" Target="../media/image206.png"/><Relationship Id="rId18" Type="http://schemas.openxmlformats.org/officeDocument/2006/relationships/image" Target="../media/image211.png"/><Relationship Id="rId3" Type="http://schemas.openxmlformats.org/officeDocument/2006/relationships/image" Target="../media/image196.png"/><Relationship Id="rId7" Type="http://schemas.openxmlformats.org/officeDocument/2006/relationships/image" Target="../media/image200.png"/><Relationship Id="rId12" Type="http://schemas.openxmlformats.org/officeDocument/2006/relationships/image" Target="../media/image205.png"/><Relationship Id="rId17" Type="http://schemas.openxmlformats.org/officeDocument/2006/relationships/image" Target="../media/image210.png"/><Relationship Id="rId2" Type="http://schemas.openxmlformats.org/officeDocument/2006/relationships/image" Target="../media/image195.png"/><Relationship Id="rId16" Type="http://schemas.openxmlformats.org/officeDocument/2006/relationships/image" Target="../media/image20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9.png"/><Relationship Id="rId11" Type="http://schemas.openxmlformats.org/officeDocument/2006/relationships/image" Target="../media/image204.png"/><Relationship Id="rId5" Type="http://schemas.openxmlformats.org/officeDocument/2006/relationships/image" Target="../media/image198.png"/><Relationship Id="rId15" Type="http://schemas.openxmlformats.org/officeDocument/2006/relationships/image" Target="../media/image208.png"/><Relationship Id="rId10" Type="http://schemas.openxmlformats.org/officeDocument/2006/relationships/image" Target="../media/image203.png"/><Relationship Id="rId4" Type="http://schemas.openxmlformats.org/officeDocument/2006/relationships/image" Target="../media/image197.png"/><Relationship Id="rId9" Type="http://schemas.openxmlformats.org/officeDocument/2006/relationships/image" Target="../media/image202.png"/><Relationship Id="rId14" Type="http://schemas.openxmlformats.org/officeDocument/2006/relationships/image" Target="../media/image20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8.png"/><Relationship Id="rId13" Type="http://schemas.openxmlformats.org/officeDocument/2006/relationships/image" Target="../media/image223.png"/><Relationship Id="rId3" Type="http://schemas.openxmlformats.org/officeDocument/2006/relationships/image" Target="../media/image213.png"/><Relationship Id="rId7" Type="http://schemas.openxmlformats.org/officeDocument/2006/relationships/image" Target="../media/image217.png"/><Relationship Id="rId12" Type="http://schemas.openxmlformats.org/officeDocument/2006/relationships/image" Target="../media/image222.png"/><Relationship Id="rId2" Type="http://schemas.openxmlformats.org/officeDocument/2006/relationships/image" Target="../media/image2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6.png"/><Relationship Id="rId11" Type="http://schemas.openxmlformats.org/officeDocument/2006/relationships/image" Target="../media/image221.png"/><Relationship Id="rId5" Type="http://schemas.openxmlformats.org/officeDocument/2006/relationships/image" Target="../media/image215.png"/><Relationship Id="rId15" Type="http://schemas.openxmlformats.org/officeDocument/2006/relationships/image" Target="../media/image225.png"/><Relationship Id="rId10" Type="http://schemas.openxmlformats.org/officeDocument/2006/relationships/image" Target="../media/image220.png"/><Relationship Id="rId4" Type="http://schemas.openxmlformats.org/officeDocument/2006/relationships/image" Target="../media/image214.png"/><Relationship Id="rId9" Type="http://schemas.openxmlformats.org/officeDocument/2006/relationships/image" Target="../media/image219.png"/><Relationship Id="rId14" Type="http://schemas.openxmlformats.org/officeDocument/2006/relationships/image" Target="../media/image22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335995" y="4024999"/>
            <a:ext cx="5439237" cy="29136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890"/>
              </a:lnSpc>
            </a:pPr>
            <a:r>
              <a:rPr lang="en-US" sz="2000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Presented </a:t>
            </a:r>
          </a:p>
          <a:p>
            <a:pPr algn="ctr">
              <a:lnSpc>
                <a:spcPts val="1890"/>
              </a:lnSpc>
            </a:pPr>
            <a:r>
              <a:rPr lang="en-US" sz="2000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By</a:t>
            </a:r>
          </a:p>
          <a:p>
            <a:pPr algn="ctr">
              <a:lnSpc>
                <a:spcPts val="1890"/>
              </a:lnSpc>
            </a:pPr>
            <a:endParaRPr lang="en-US" sz="2000" dirty="0">
              <a:latin typeface="Times New Roman" panose="02020603050405020304" pitchFamily="18" charset="0"/>
              <a:ea typeface="Arial" pitchFamily="34" charset="-122"/>
              <a:cs typeface="Times New Roman" panose="02020603050405020304" pitchFamily="18" charset="0"/>
            </a:endParaRPr>
          </a:p>
          <a:p>
            <a:pPr algn="ctr">
              <a:lnSpc>
                <a:spcPts val="1890"/>
              </a:lnSpc>
            </a:pPr>
            <a:r>
              <a:rPr lang="en-US" sz="20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MOHAMED HUSSIAN S</a:t>
            </a:r>
          </a:p>
          <a:p>
            <a:pPr algn="ctr"/>
            <a:r>
              <a:rPr lang="en-US" sz="20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MOHAMMED HUSSAIN S </a:t>
            </a:r>
          </a:p>
          <a:p>
            <a:pPr algn="ctr"/>
            <a:r>
              <a:rPr lang="en-US" sz="20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MOHAMED ALI J </a:t>
            </a:r>
          </a:p>
          <a:p>
            <a:pPr algn="ctr"/>
            <a:endParaRPr lang="en-US" sz="2000" dirty="0"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ctr"/>
            <a:br>
              <a:rPr lang="en-US" sz="20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</a:br>
            <a:br>
              <a:rPr lang="en-US" sz="20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</a:b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17548" y="195061"/>
            <a:ext cx="6431622" cy="1000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SETHU INSTITUTE OF TECHNOLOGY</a:t>
            </a:r>
            <a:endParaRPr lang="en-US" altLang="en-US" sz="2000" dirty="0">
              <a:latin typeface="Arial" panose="020B0604020202020204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1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(An Autonomous Institution | Accredited with ‘A++’ Grade by NAAC)</a:t>
            </a:r>
            <a:r>
              <a:rPr lang="en-US" altLang="en-US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en-US" altLang="en-US" sz="1100" dirty="0">
              <a:latin typeface="Arial" panose="020B0604020202020204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400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DEPARTMENT OF ELECTRONICS AND COMMUNICATION ENGINEERING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400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altLang="en-US" sz="1100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B.E. ECE accredited by NBA, New Delhi under Washington Accord (Tier-I) </a:t>
            </a:r>
            <a:endParaRPr lang="en-US" altLang="en-US" sz="1100" dirty="0">
              <a:latin typeface="Arial" panose="020B0604020202020204" pitchFamily="34" charset="0"/>
            </a:endParaRPr>
          </a:p>
        </p:txBody>
      </p:sp>
      <p:pic>
        <p:nvPicPr>
          <p:cNvPr id="5" name="Picture 43">
            <a:extLst>
              <a:ext uri="{FF2B5EF4-FFF2-40B4-BE49-F238E27FC236}">
                <a16:creationId xmlns:a16="http://schemas.microsoft.com/office/drawing/2014/main" id="{DCE8E2EA-DA2C-5395-A5A9-A44C04CE2B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749" y="312821"/>
            <a:ext cx="992397" cy="882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9215" y="312821"/>
            <a:ext cx="1092344" cy="85138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147666" y="4024999"/>
            <a:ext cx="3135086" cy="2074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890"/>
              </a:lnSpc>
            </a:pPr>
            <a:r>
              <a:rPr lang="en-US" sz="2000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Guided </a:t>
            </a:r>
          </a:p>
          <a:p>
            <a:pPr algn="ctr">
              <a:lnSpc>
                <a:spcPts val="1890"/>
              </a:lnSpc>
            </a:pPr>
            <a:r>
              <a:rPr lang="en-US" sz="2000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by</a:t>
            </a:r>
          </a:p>
          <a:p>
            <a:pPr algn="ctr">
              <a:lnSpc>
                <a:spcPts val="1890"/>
              </a:lnSpc>
            </a:pPr>
            <a:endParaRPr lang="en-US" sz="2000" b="1" dirty="0">
              <a:latin typeface="Times New Roman" panose="02020603050405020304" pitchFamily="18" charset="0"/>
              <a:ea typeface="Arial" pitchFamily="34" charset="-122"/>
              <a:cs typeface="Times New Roman" panose="02020603050405020304" pitchFamily="18" charset="0"/>
            </a:endParaRPr>
          </a:p>
          <a:p>
            <a:pPr algn="ctr">
              <a:lnSpc>
                <a:spcPts val="1890"/>
              </a:lnSpc>
            </a:pPr>
            <a:r>
              <a:rPr lang="en-US" sz="2000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Mrs.M.Durga Devi</a:t>
            </a:r>
          </a:p>
          <a:p>
            <a:pPr algn="ctr">
              <a:lnSpc>
                <a:spcPts val="189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AP/ECE</a:t>
            </a:r>
          </a:p>
          <a:p>
            <a:pPr algn="ctr">
              <a:lnSpc>
                <a:spcPts val="189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SETHU INSTITUTE OF TECHNOLOGY</a:t>
            </a:r>
          </a:p>
          <a:p>
            <a:endParaRPr lang="en-IN" dirty="0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1536032" y="2033336"/>
            <a:ext cx="9144000" cy="1780673"/>
          </a:xfrm>
        </p:spPr>
        <p:txBody>
          <a:bodyPr>
            <a:noAutofit/>
          </a:bodyPr>
          <a:lstStyle/>
          <a:p>
            <a:b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b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-US" sz="40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AI BASED RESOURCE ALLOCATION </a:t>
            </a:r>
            <a:br>
              <a:rPr lang="en-US" sz="40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</a:br>
            <a:r>
              <a:rPr lang="en-US" sz="40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IN 6G NETWORKS</a:t>
            </a:r>
            <a:br>
              <a:rPr lang="en-US" sz="40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</a:br>
            <a:endParaRPr lang="en-US" sz="4000" dirty="0"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43754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240" y="394220"/>
            <a:ext cx="10515600" cy="599151"/>
          </a:xfrm>
        </p:spPr>
        <p:txBody>
          <a:bodyPr>
            <a:normAutofit/>
          </a:bodyPr>
          <a:lstStyle/>
          <a:p>
            <a:pPr algn="ctr"/>
            <a:endParaRPr lang="en-US" sz="2800" b="1" dirty="0"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240" y="1336372"/>
            <a:ext cx="10515600" cy="74497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IN" sz="1800" dirty="0"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 0" descr="preencoded.png">
            <a:extLst>
              <a:ext uri="{FF2B5EF4-FFF2-40B4-BE49-F238E27FC236}">
                <a16:creationId xmlns:a16="http://schemas.microsoft.com/office/drawing/2014/main" id="{25A758F3-2B21-A5EC-B95E-0142FC6FE4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2" descr="preencoded.png">
            <a:extLst>
              <a:ext uri="{FF2B5EF4-FFF2-40B4-BE49-F238E27FC236}">
                <a16:creationId xmlns:a16="http://schemas.microsoft.com/office/drawing/2014/main" id="{7E18476D-1F70-C4B8-357E-EE36DF3CED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447800"/>
            <a:ext cx="3632150" cy="4733925"/>
          </a:xfrm>
          <a:prstGeom prst="rect">
            <a:avLst/>
          </a:prstGeom>
        </p:spPr>
      </p:pic>
      <p:pic>
        <p:nvPicPr>
          <p:cNvPr id="7" name="Image 3" descr="preencoded.png">
            <a:extLst>
              <a:ext uri="{FF2B5EF4-FFF2-40B4-BE49-F238E27FC236}">
                <a16:creationId xmlns:a16="http://schemas.microsoft.com/office/drawing/2014/main" id="{CBC9FE74-6798-5363-A6B2-7B52188BD1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1714500"/>
            <a:ext cx="190500" cy="190500"/>
          </a:xfrm>
          <a:prstGeom prst="rect">
            <a:avLst/>
          </a:prstGeom>
        </p:spPr>
      </p:pic>
      <p:pic>
        <p:nvPicPr>
          <p:cNvPr id="8" name="Image 4" descr="preencoded.png">
            <a:extLst>
              <a:ext uri="{FF2B5EF4-FFF2-40B4-BE49-F238E27FC236}">
                <a16:creationId xmlns:a16="http://schemas.microsoft.com/office/drawing/2014/main" id="{EB40BD36-7DC6-A736-7723-AE5BAE3977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2705100"/>
            <a:ext cx="3171825" cy="2667000"/>
          </a:xfrm>
          <a:prstGeom prst="rect">
            <a:avLst/>
          </a:prstGeom>
        </p:spPr>
      </p:pic>
      <p:pic>
        <p:nvPicPr>
          <p:cNvPr id="9" name="Image 5" descr="preencoded.png">
            <a:extLst>
              <a:ext uri="{FF2B5EF4-FFF2-40B4-BE49-F238E27FC236}">
                <a16:creationId xmlns:a16="http://schemas.microsoft.com/office/drawing/2014/main" id="{491167FA-8D56-9EAB-7ADE-3F20A96007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800" y="5524500"/>
            <a:ext cx="3174950" cy="381000"/>
          </a:xfrm>
          <a:prstGeom prst="rect">
            <a:avLst/>
          </a:prstGeom>
        </p:spPr>
      </p:pic>
      <p:pic>
        <p:nvPicPr>
          <p:cNvPr id="10" name="Image 6" descr="preencoded.png">
            <a:extLst>
              <a:ext uri="{FF2B5EF4-FFF2-40B4-BE49-F238E27FC236}">
                <a16:creationId xmlns:a16="http://schemas.microsoft.com/office/drawing/2014/main" id="{37048625-EB57-8AB7-6891-07A729104E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70350" y="1447800"/>
            <a:ext cx="3517850" cy="1104900"/>
          </a:xfrm>
          <a:prstGeom prst="rect">
            <a:avLst/>
          </a:prstGeom>
        </p:spPr>
      </p:pic>
      <p:pic>
        <p:nvPicPr>
          <p:cNvPr id="11" name="Image 7" descr="preencoded.png">
            <a:extLst>
              <a:ext uri="{FF2B5EF4-FFF2-40B4-BE49-F238E27FC236}">
                <a16:creationId xmlns:a16="http://schemas.microsoft.com/office/drawing/2014/main" id="{DE87AED4-6601-EB35-3B9C-8C77D1B617A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60850" y="1657350"/>
            <a:ext cx="257175" cy="228600"/>
          </a:xfrm>
          <a:prstGeom prst="rect">
            <a:avLst/>
          </a:prstGeom>
        </p:spPr>
      </p:pic>
      <p:pic>
        <p:nvPicPr>
          <p:cNvPr id="12" name="Image 8" descr="preencoded.png">
            <a:extLst>
              <a:ext uri="{FF2B5EF4-FFF2-40B4-BE49-F238E27FC236}">
                <a16:creationId xmlns:a16="http://schemas.microsoft.com/office/drawing/2014/main" id="{EAF97BC7-95DA-53A2-4BB4-8E25283322C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16801" y="1447800"/>
            <a:ext cx="3517999" cy="1104900"/>
          </a:xfrm>
          <a:prstGeom prst="rect">
            <a:avLst/>
          </a:prstGeom>
        </p:spPr>
      </p:pic>
      <p:pic>
        <p:nvPicPr>
          <p:cNvPr id="13" name="Image 9" descr="preencoded.png">
            <a:extLst>
              <a:ext uri="{FF2B5EF4-FFF2-40B4-BE49-F238E27FC236}">
                <a16:creationId xmlns:a16="http://schemas.microsoft.com/office/drawing/2014/main" id="{4A28897B-DFBF-178E-68D2-526E5EF38D5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07301" y="1657350"/>
            <a:ext cx="200025" cy="228600"/>
          </a:xfrm>
          <a:prstGeom prst="rect">
            <a:avLst/>
          </a:prstGeom>
        </p:spPr>
      </p:pic>
      <p:pic>
        <p:nvPicPr>
          <p:cNvPr id="14" name="Image 10" descr="preencoded.png">
            <a:extLst>
              <a:ext uri="{FF2B5EF4-FFF2-40B4-BE49-F238E27FC236}">
                <a16:creationId xmlns:a16="http://schemas.microsoft.com/office/drawing/2014/main" id="{46A85CAD-BFD8-D90D-1D98-02868540F10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70350" y="2781300"/>
            <a:ext cx="5207050" cy="1447800"/>
          </a:xfrm>
          <a:prstGeom prst="rect">
            <a:avLst/>
          </a:prstGeom>
        </p:spPr>
      </p:pic>
      <p:pic>
        <p:nvPicPr>
          <p:cNvPr id="15" name="Image 11" descr="preencoded.png">
            <a:extLst>
              <a:ext uri="{FF2B5EF4-FFF2-40B4-BE49-F238E27FC236}">
                <a16:creationId xmlns:a16="http://schemas.microsoft.com/office/drawing/2014/main" id="{2521CE00-BC71-32EA-C280-4136532E385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60850" y="3019425"/>
            <a:ext cx="171450" cy="171450"/>
          </a:xfrm>
          <a:prstGeom prst="rect">
            <a:avLst/>
          </a:prstGeom>
        </p:spPr>
      </p:pic>
      <p:pic>
        <p:nvPicPr>
          <p:cNvPr id="16" name="Image 12" descr="preencoded.png">
            <a:extLst>
              <a:ext uri="{FF2B5EF4-FFF2-40B4-BE49-F238E27FC236}">
                <a16:creationId xmlns:a16="http://schemas.microsoft.com/office/drawing/2014/main" id="{EA5C48AC-D6FC-8DE5-335A-BD1B18827B3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60850" y="3354437"/>
            <a:ext cx="133350" cy="133350"/>
          </a:xfrm>
          <a:prstGeom prst="rect">
            <a:avLst/>
          </a:prstGeom>
        </p:spPr>
      </p:pic>
      <p:pic>
        <p:nvPicPr>
          <p:cNvPr id="17" name="Image 13" descr="preencoded.png">
            <a:extLst>
              <a:ext uri="{FF2B5EF4-FFF2-40B4-BE49-F238E27FC236}">
                <a16:creationId xmlns:a16="http://schemas.microsoft.com/office/drawing/2014/main" id="{BD1BA20F-0C6F-97E0-C4C9-0B08DEFE911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60850" y="3621137"/>
            <a:ext cx="133350" cy="133350"/>
          </a:xfrm>
          <a:prstGeom prst="rect">
            <a:avLst/>
          </a:prstGeom>
        </p:spPr>
      </p:pic>
      <p:pic>
        <p:nvPicPr>
          <p:cNvPr id="18" name="Image 14" descr="preencoded.png">
            <a:extLst>
              <a:ext uri="{FF2B5EF4-FFF2-40B4-BE49-F238E27FC236}">
                <a16:creationId xmlns:a16="http://schemas.microsoft.com/office/drawing/2014/main" id="{8533D074-1FD3-B004-93BB-4BABA8130D8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60850" y="3887837"/>
            <a:ext cx="133350" cy="133350"/>
          </a:xfrm>
          <a:prstGeom prst="rect">
            <a:avLst/>
          </a:prstGeom>
        </p:spPr>
      </p:pic>
      <p:pic>
        <p:nvPicPr>
          <p:cNvPr id="19" name="Image 15" descr="preencoded.png">
            <a:extLst>
              <a:ext uri="{FF2B5EF4-FFF2-40B4-BE49-F238E27FC236}">
                <a16:creationId xmlns:a16="http://schemas.microsoft.com/office/drawing/2014/main" id="{8F96ECDD-20CB-7E58-9DFE-BFBFD4E5386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70350" y="4381500"/>
            <a:ext cx="5207050" cy="1028700"/>
          </a:xfrm>
          <a:prstGeom prst="rect">
            <a:avLst/>
          </a:prstGeom>
        </p:spPr>
      </p:pic>
      <p:pic>
        <p:nvPicPr>
          <p:cNvPr id="20" name="Image 16" descr="preencoded.png">
            <a:extLst>
              <a:ext uri="{FF2B5EF4-FFF2-40B4-BE49-F238E27FC236}">
                <a16:creationId xmlns:a16="http://schemas.microsoft.com/office/drawing/2014/main" id="{CB2891F1-3363-CC25-7842-402412ED6A9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906000" y="2781300"/>
            <a:ext cx="1828800" cy="3400425"/>
          </a:xfrm>
          <a:prstGeom prst="rect">
            <a:avLst/>
          </a:prstGeom>
        </p:spPr>
      </p:pic>
      <p:sp>
        <p:nvSpPr>
          <p:cNvPr id="24" name="Text 0">
            <a:extLst>
              <a:ext uri="{FF2B5EF4-FFF2-40B4-BE49-F238E27FC236}">
                <a16:creationId xmlns:a16="http://schemas.microsoft.com/office/drawing/2014/main" id="{36FB9D2B-9417-4B53-AAC6-E84814C0A046}"/>
              </a:ext>
            </a:extLst>
          </p:cNvPr>
          <p:cNvSpPr/>
          <p:nvPr/>
        </p:nvSpPr>
        <p:spPr>
          <a:xfrm>
            <a:off x="457200" y="381000"/>
            <a:ext cx="4295775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b="1" kern="0" spc="252" dirty="0">
                <a:solidFill>
                  <a:srgbClr val="00BFF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INTRODUCTION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 1">
            <a:extLst>
              <a:ext uri="{FF2B5EF4-FFF2-40B4-BE49-F238E27FC236}">
                <a16:creationId xmlns:a16="http://schemas.microsoft.com/office/drawing/2014/main" id="{EA48836E-9325-57B6-5195-E64FE1DE55F0}"/>
              </a:ext>
            </a:extLst>
          </p:cNvPr>
          <p:cNvSpPr/>
          <p:nvPr/>
        </p:nvSpPr>
        <p:spPr>
          <a:xfrm>
            <a:off x="457200" y="609600"/>
            <a:ext cx="932688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Problem Statement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 2">
            <a:extLst>
              <a:ext uri="{FF2B5EF4-FFF2-40B4-BE49-F238E27FC236}">
                <a16:creationId xmlns:a16="http://schemas.microsoft.com/office/drawing/2014/main" id="{9CC2BC41-9550-2DD5-DAD6-A1801B59D1E8}"/>
              </a:ext>
            </a:extLst>
          </p:cNvPr>
          <p:cNvSpPr/>
          <p:nvPr/>
        </p:nvSpPr>
        <p:spPr>
          <a:xfrm>
            <a:off x="990600" y="1676400"/>
            <a:ext cx="5334000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50x Data Traffic Surge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 3">
            <a:extLst>
              <a:ext uri="{FF2B5EF4-FFF2-40B4-BE49-F238E27FC236}">
                <a16:creationId xmlns:a16="http://schemas.microsoft.com/office/drawing/2014/main" id="{823F3AD7-7BAB-F8C7-2DE3-3B8EA15D6F50}"/>
              </a:ext>
            </a:extLst>
          </p:cNvPr>
          <p:cNvSpPr/>
          <p:nvPr/>
        </p:nvSpPr>
        <p:spPr>
          <a:xfrm>
            <a:off x="685800" y="2095500"/>
            <a:ext cx="3174950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Global mobile traffic growth (Exabytes/Month) reaching critical capacity by 2030.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 4">
            <a:extLst>
              <a:ext uri="{FF2B5EF4-FFF2-40B4-BE49-F238E27FC236}">
                <a16:creationId xmlns:a16="http://schemas.microsoft.com/office/drawing/2014/main" id="{02CB7483-8A2C-FE8C-E94A-6788269DAB35}"/>
              </a:ext>
            </a:extLst>
          </p:cNvPr>
          <p:cNvSpPr/>
          <p:nvPr/>
        </p:nvSpPr>
        <p:spPr>
          <a:xfrm>
            <a:off x="800100" y="5524500"/>
            <a:ext cx="5770223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00"/>
              </a:lnSpc>
              <a:buNone/>
            </a:pPr>
            <a:r>
              <a:rPr lang="en-US" sz="900" i="1" dirty="0">
                <a:solidFill>
                  <a:srgbClr val="6B7280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*Source: Ericsson &amp; ITU IMT-2030 Forecasts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 5">
            <a:extLst>
              <a:ext uri="{FF2B5EF4-FFF2-40B4-BE49-F238E27FC236}">
                <a16:creationId xmlns:a16="http://schemas.microsoft.com/office/drawing/2014/main" id="{0DABC2C4-35E0-290C-EE53-C4CEB4E3EA34}"/>
              </a:ext>
            </a:extLst>
          </p:cNvPr>
          <p:cNvSpPr/>
          <p:nvPr/>
        </p:nvSpPr>
        <p:spPr>
          <a:xfrm>
            <a:off x="5070425" y="1638300"/>
            <a:ext cx="4320540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350" b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Spectrum Inefficiency</a:t>
            </a:r>
            <a:endParaRPr lang="en-US" sz="13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 6">
            <a:extLst>
              <a:ext uri="{FF2B5EF4-FFF2-40B4-BE49-F238E27FC236}">
                <a16:creationId xmlns:a16="http://schemas.microsoft.com/office/drawing/2014/main" id="{531BD25D-8852-44AF-7C14-0244DB9CB2B5}"/>
              </a:ext>
            </a:extLst>
          </p:cNvPr>
          <p:cNvSpPr/>
          <p:nvPr/>
        </p:nvSpPr>
        <p:spPr>
          <a:xfrm>
            <a:off x="4660850" y="1981200"/>
            <a:ext cx="3136850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Static allocation leads to </a:t>
            </a:r>
            <a:r>
              <a:rPr lang="en-US" sz="1050" b="1" dirty="0">
                <a:solidFill>
                  <a:srgbClr val="EF4444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60-70%</a:t>
            </a:r>
            <a:r>
              <a:rPr lang="en-US" sz="1050" dirty="0">
                <a:solidFill>
                  <a:srgbClr val="4B556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of spectrum remaining unused in idle periods.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 7">
            <a:extLst>
              <a:ext uri="{FF2B5EF4-FFF2-40B4-BE49-F238E27FC236}">
                <a16:creationId xmlns:a16="http://schemas.microsoft.com/office/drawing/2014/main" id="{63C51D3C-5849-0554-17B0-40E3A22BFCA6}"/>
              </a:ext>
            </a:extLst>
          </p:cNvPr>
          <p:cNvSpPr/>
          <p:nvPr/>
        </p:nvSpPr>
        <p:spPr>
          <a:xfrm>
            <a:off x="8759726" y="1638300"/>
            <a:ext cx="2674620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350" b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Energy Crisis</a:t>
            </a:r>
            <a:endParaRPr lang="en-US" sz="13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 8">
            <a:extLst>
              <a:ext uri="{FF2B5EF4-FFF2-40B4-BE49-F238E27FC236}">
                <a16:creationId xmlns:a16="http://schemas.microsoft.com/office/drawing/2014/main" id="{293044AF-7483-4AFB-FA92-A79C184A485F}"/>
              </a:ext>
            </a:extLst>
          </p:cNvPr>
          <p:cNvSpPr/>
          <p:nvPr/>
        </p:nvSpPr>
        <p:spPr>
          <a:xfrm>
            <a:off x="8407301" y="1981200"/>
            <a:ext cx="3136999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Base stations consume </a:t>
            </a:r>
            <a:r>
              <a:rPr lang="en-US" sz="1050" b="1" dirty="0">
                <a:solidFill>
                  <a:srgbClr val="EF4444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60-80%</a:t>
            </a:r>
            <a:r>
              <a:rPr lang="en-US" sz="1050" dirty="0">
                <a:solidFill>
                  <a:srgbClr val="4B556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of total network energy, demanding predictive control.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 9">
            <a:extLst>
              <a:ext uri="{FF2B5EF4-FFF2-40B4-BE49-F238E27FC236}">
                <a16:creationId xmlns:a16="http://schemas.microsoft.com/office/drawing/2014/main" id="{12E993F8-F2C7-C253-C356-1E15B787B82A}"/>
              </a:ext>
            </a:extLst>
          </p:cNvPr>
          <p:cNvSpPr/>
          <p:nvPr/>
        </p:nvSpPr>
        <p:spPr>
          <a:xfrm>
            <a:off x="4946600" y="2971800"/>
            <a:ext cx="5143500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Legacy Schedulers Failure</a:t>
            </a:r>
            <a:endParaRPr lang="en-US" sz="13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 10">
            <a:extLst>
              <a:ext uri="{FF2B5EF4-FFF2-40B4-BE49-F238E27FC236}">
                <a16:creationId xmlns:a16="http://schemas.microsoft.com/office/drawing/2014/main" id="{5B4FEAD2-011C-5B0D-D604-856BA67DEB62}"/>
              </a:ext>
            </a:extLst>
          </p:cNvPr>
          <p:cNvSpPr/>
          <p:nvPr/>
        </p:nvSpPr>
        <p:spPr>
          <a:xfrm>
            <a:off x="4870400" y="3314700"/>
            <a:ext cx="6720840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50" dirty="0">
                <a:solidFill>
                  <a:srgbClr val="D1D5DB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Round Robin: Equal slots waste bandwidth.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 11">
            <a:extLst>
              <a:ext uri="{FF2B5EF4-FFF2-40B4-BE49-F238E27FC236}">
                <a16:creationId xmlns:a16="http://schemas.microsoft.com/office/drawing/2014/main" id="{13D94AB2-CF00-ED02-6D90-CD22D143C9FD}"/>
              </a:ext>
            </a:extLst>
          </p:cNvPr>
          <p:cNvSpPr/>
          <p:nvPr/>
        </p:nvSpPr>
        <p:spPr>
          <a:xfrm>
            <a:off x="4870400" y="3581400"/>
            <a:ext cx="6240780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50" dirty="0">
                <a:solidFill>
                  <a:srgbClr val="D1D5DB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propositional fair: Unfair to edge-of-cell users.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 12">
            <a:extLst>
              <a:ext uri="{FF2B5EF4-FFF2-40B4-BE49-F238E27FC236}">
                <a16:creationId xmlns:a16="http://schemas.microsoft.com/office/drawing/2014/main" id="{92FD88ED-89FB-66B8-9BF0-670193E1A0A5}"/>
              </a:ext>
            </a:extLst>
          </p:cNvPr>
          <p:cNvSpPr/>
          <p:nvPr/>
        </p:nvSpPr>
        <p:spPr>
          <a:xfrm>
            <a:off x="4870400" y="3848100"/>
            <a:ext cx="7040880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50" dirty="0">
                <a:solidFill>
                  <a:srgbClr val="D1D5DB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Static Rules: Cannot adapt to THz dynamics.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 13">
            <a:extLst>
              <a:ext uri="{FF2B5EF4-FFF2-40B4-BE49-F238E27FC236}">
                <a16:creationId xmlns:a16="http://schemas.microsoft.com/office/drawing/2014/main" id="{3F0B2BF8-AE4B-57F7-E67D-F7917EDDC04A}"/>
              </a:ext>
            </a:extLst>
          </p:cNvPr>
          <p:cNvSpPr/>
          <p:nvPr/>
        </p:nvSpPr>
        <p:spPr>
          <a:xfrm>
            <a:off x="4660850" y="4572000"/>
            <a:ext cx="482605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Diverse QoS Demands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 14">
            <a:extLst>
              <a:ext uri="{FF2B5EF4-FFF2-40B4-BE49-F238E27FC236}">
                <a16:creationId xmlns:a16="http://schemas.microsoft.com/office/drawing/2014/main" id="{541EA352-EA86-0CA3-290E-205C4C959A59}"/>
              </a:ext>
            </a:extLst>
          </p:cNvPr>
          <p:cNvSpPr/>
          <p:nvPr/>
        </p:nvSpPr>
        <p:spPr>
          <a:xfrm>
            <a:off x="4660850" y="4838700"/>
            <a:ext cx="4826050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i="1" dirty="0">
                <a:solidFill>
                  <a:srgbClr val="4B556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Simultaneously supporting IoT (density), VR (bandwidth), and Autonomous Vehicles (latency).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5112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6246" y="592340"/>
            <a:ext cx="10515600" cy="599151"/>
          </a:xfrm>
        </p:spPr>
        <p:txBody>
          <a:bodyPr>
            <a:noAutofit/>
          </a:bodyPr>
          <a:lstStyle/>
          <a:p>
            <a:pPr algn="ctr"/>
            <a:endParaRPr lang="en-US" sz="2800" b="1" dirty="0"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AA28F8FA-E9BE-E42C-C6CB-0FFE7F4AAF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59" y="0"/>
            <a:ext cx="12191959" cy="6858000"/>
          </a:xfrm>
          <a:prstGeom prst="rect">
            <a:avLst/>
          </a:prstGeom>
        </p:spPr>
      </p:pic>
      <p:pic>
        <p:nvPicPr>
          <p:cNvPr id="5" name="Image 2" descr="preencoded.png">
            <a:extLst>
              <a:ext uri="{FF2B5EF4-FFF2-40B4-BE49-F238E27FC236}">
                <a16:creationId xmlns:a16="http://schemas.microsoft.com/office/drawing/2014/main" id="{005CAD0E-8059-C46B-E938-BEB296ECDD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781" y="1873481"/>
            <a:ext cx="3646371" cy="1873767"/>
          </a:xfrm>
          <a:prstGeom prst="rect">
            <a:avLst/>
          </a:prstGeom>
        </p:spPr>
      </p:pic>
      <p:pic>
        <p:nvPicPr>
          <p:cNvPr id="6" name="Image 3" descr="preencoded.png">
            <a:extLst>
              <a:ext uri="{FF2B5EF4-FFF2-40B4-BE49-F238E27FC236}">
                <a16:creationId xmlns:a16="http://schemas.microsoft.com/office/drawing/2014/main" id="{BED9EE8D-BEDB-675C-FB66-F2D2DB012B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301" y="2124002"/>
            <a:ext cx="438411" cy="438411"/>
          </a:xfrm>
          <a:prstGeom prst="rect">
            <a:avLst/>
          </a:prstGeom>
        </p:spPr>
      </p:pic>
      <p:pic>
        <p:nvPicPr>
          <p:cNvPr id="7" name="Image 4" descr="preencoded.png">
            <a:extLst>
              <a:ext uri="{FF2B5EF4-FFF2-40B4-BE49-F238E27FC236}">
                <a16:creationId xmlns:a16="http://schemas.microsoft.com/office/drawing/2014/main" id="{D2ECDC50-BBFE-B210-DD1A-A96A665C1A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589" y="2226632"/>
            <a:ext cx="281836" cy="233151"/>
          </a:xfrm>
          <a:prstGeom prst="rect">
            <a:avLst/>
          </a:prstGeom>
        </p:spPr>
      </p:pic>
      <p:pic>
        <p:nvPicPr>
          <p:cNvPr id="8" name="Image 5" descr="preencoded.png">
            <a:extLst>
              <a:ext uri="{FF2B5EF4-FFF2-40B4-BE49-F238E27FC236}">
                <a16:creationId xmlns:a16="http://schemas.microsoft.com/office/drawing/2014/main" id="{360C4768-6E7C-1F7F-D7CA-E88F96218A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72672" y="1873481"/>
            <a:ext cx="3646493" cy="1873767"/>
          </a:xfrm>
          <a:prstGeom prst="rect">
            <a:avLst/>
          </a:prstGeom>
        </p:spPr>
      </p:pic>
      <p:pic>
        <p:nvPicPr>
          <p:cNvPr id="9" name="Image 6" descr="preencoded.png">
            <a:extLst>
              <a:ext uri="{FF2B5EF4-FFF2-40B4-BE49-F238E27FC236}">
                <a16:creationId xmlns:a16="http://schemas.microsoft.com/office/drawing/2014/main" id="{BCFAE98F-3263-2D32-566E-FECA5AF0E0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23193" y="2124002"/>
            <a:ext cx="438411" cy="438411"/>
          </a:xfrm>
          <a:prstGeom prst="rect">
            <a:avLst/>
          </a:prstGeom>
        </p:spPr>
      </p:pic>
      <p:pic>
        <p:nvPicPr>
          <p:cNvPr id="10" name="Image 7" descr="preencoded.png">
            <a:extLst>
              <a:ext uri="{FF2B5EF4-FFF2-40B4-BE49-F238E27FC236}">
                <a16:creationId xmlns:a16="http://schemas.microsoft.com/office/drawing/2014/main" id="{42301927-13E1-4809-AB87-0C59958FFF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8881" y="2224797"/>
            <a:ext cx="227034" cy="236820"/>
          </a:xfrm>
          <a:prstGeom prst="rect">
            <a:avLst/>
          </a:prstGeom>
        </p:spPr>
      </p:pic>
      <p:pic>
        <p:nvPicPr>
          <p:cNvPr id="11" name="Image 8" descr="preencoded.png">
            <a:extLst>
              <a:ext uri="{FF2B5EF4-FFF2-40B4-BE49-F238E27FC236}">
                <a16:creationId xmlns:a16="http://schemas.microsoft.com/office/drawing/2014/main" id="{9807D1B7-2D48-85B7-27B7-825CC1D8A60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69686" y="1873481"/>
            <a:ext cx="3646371" cy="1873767"/>
          </a:xfrm>
          <a:prstGeom prst="rect">
            <a:avLst/>
          </a:prstGeom>
        </p:spPr>
      </p:pic>
      <p:pic>
        <p:nvPicPr>
          <p:cNvPr id="12" name="Image 9" descr="preencoded.png">
            <a:extLst>
              <a:ext uri="{FF2B5EF4-FFF2-40B4-BE49-F238E27FC236}">
                <a16:creationId xmlns:a16="http://schemas.microsoft.com/office/drawing/2014/main" id="{7826B3C6-63D8-CD07-4513-CBDCD45473E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20206" y="2124002"/>
            <a:ext cx="438411" cy="438411"/>
          </a:xfrm>
          <a:prstGeom prst="rect">
            <a:avLst/>
          </a:prstGeom>
        </p:spPr>
      </p:pic>
      <p:pic>
        <p:nvPicPr>
          <p:cNvPr id="13" name="Image 10" descr="preencoded.png">
            <a:extLst>
              <a:ext uri="{FF2B5EF4-FFF2-40B4-BE49-F238E27FC236}">
                <a16:creationId xmlns:a16="http://schemas.microsoft.com/office/drawing/2014/main" id="{5EBFB9C8-7C55-76E8-875B-0767FE8B981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25895" y="2224797"/>
            <a:ext cx="227034" cy="236820"/>
          </a:xfrm>
          <a:prstGeom prst="rect">
            <a:avLst/>
          </a:prstGeom>
        </p:spPr>
      </p:pic>
      <p:pic>
        <p:nvPicPr>
          <p:cNvPr id="14" name="Image 11" descr="preencoded.png">
            <a:extLst>
              <a:ext uri="{FF2B5EF4-FFF2-40B4-BE49-F238E27FC236}">
                <a16:creationId xmlns:a16="http://schemas.microsoft.com/office/drawing/2014/main" id="{249A5653-CB81-85AD-363D-1D4CA98F317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5781" y="3997768"/>
            <a:ext cx="3646371" cy="1873767"/>
          </a:xfrm>
          <a:prstGeom prst="rect">
            <a:avLst/>
          </a:prstGeom>
        </p:spPr>
      </p:pic>
      <p:pic>
        <p:nvPicPr>
          <p:cNvPr id="15" name="Image 12" descr="preencoded.png">
            <a:extLst>
              <a:ext uri="{FF2B5EF4-FFF2-40B4-BE49-F238E27FC236}">
                <a16:creationId xmlns:a16="http://schemas.microsoft.com/office/drawing/2014/main" id="{73F31D03-53AD-A8DF-69A4-D863C53356E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6301" y="4248289"/>
            <a:ext cx="438411" cy="438411"/>
          </a:xfrm>
          <a:prstGeom prst="rect">
            <a:avLst/>
          </a:prstGeom>
        </p:spPr>
      </p:pic>
      <p:pic>
        <p:nvPicPr>
          <p:cNvPr id="16" name="Image 13" descr="preencoded.png">
            <a:extLst>
              <a:ext uri="{FF2B5EF4-FFF2-40B4-BE49-F238E27FC236}">
                <a16:creationId xmlns:a16="http://schemas.microsoft.com/office/drawing/2014/main" id="{BB673AAE-5A45-7FE4-DD25-726DA3999B1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04589" y="4350919"/>
            <a:ext cx="281836" cy="233150"/>
          </a:xfrm>
          <a:prstGeom prst="rect">
            <a:avLst/>
          </a:prstGeom>
        </p:spPr>
      </p:pic>
      <p:pic>
        <p:nvPicPr>
          <p:cNvPr id="17" name="Image 14" descr="preencoded.png">
            <a:extLst>
              <a:ext uri="{FF2B5EF4-FFF2-40B4-BE49-F238E27FC236}">
                <a16:creationId xmlns:a16="http://schemas.microsoft.com/office/drawing/2014/main" id="{707177C3-3A12-D480-0F64-C6C8835D2F2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272672" y="3997768"/>
            <a:ext cx="3646493" cy="1873767"/>
          </a:xfrm>
          <a:prstGeom prst="rect">
            <a:avLst/>
          </a:prstGeom>
        </p:spPr>
      </p:pic>
      <p:pic>
        <p:nvPicPr>
          <p:cNvPr id="18" name="Image 15" descr="preencoded.png">
            <a:extLst>
              <a:ext uri="{FF2B5EF4-FFF2-40B4-BE49-F238E27FC236}">
                <a16:creationId xmlns:a16="http://schemas.microsoft.com/office/drawing/2014/main" id="{BE865E0C-C76E-BB9C-BDFD-D2B65E0FEAC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523193" y="4248289"/>
            <a:ext cx="438411" cy="438411"/>
          </a:xfrm>
          <a:prstGeom prst="rect">
            <a:avLst/>
          </a:prstGeom>
        </p:spPr>
      </p:pic>
      <p:pic>
        <p:nvPicPr>
          <p:cNvPr id="19" name="Image 16" descr="preencoded.png">
            <a:extLst>
              <a:ext uri="{FF2B5EF4-FFF2-40B4-BE49-F238E27FC236}">
                <a16:creationId xmlns:a16="http://schemas.microsoft.com/office/drawing/2014/main" id="{9A22E83C-2A30-4E87-505F-A4F5C79D14C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628881" y="4349084"/>
            <a:ext cx="227034" cy="236820"/>
          </a:xfrm>
          <a:prstGeom prst="rect">
            <a:avLst/>
          </a:prstGeom>
        </p:spPr>
      </p:pic>
      <p:pic>
        <p:nvPicPr>
          <p:cNvPr id="20" name="Image 17" descr="preencoded.png">
            <a:extLst>
              <a:ext uri="{FF2B5EF4-FFF2-40B4-BE49-F238E27FC236}">
                <a16:creationId xmlns:a16="http://schemas.microsoft.com/office/drawing/2014/main" id="{86A0611E-38C5-C99F-B99A-F38CE76E28C8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169686" y="3997768"/>
            <a:ext cx="3646371" cy="1873767"/>
          </a:xfrm>
          <a:prstGeom prst="rect">
            <a:avLst/>
          </a:prstGeom>
        </p:spPr>
      </p:pic>
      <p:pic>
        <p:nvPicPr>
          <p:cNvPr id="21" name="Image 18" descr="preencoded.png">
            <a:extLst>
              <a:ext uri="{FF2B5EF4-FFF2-40B4-BE49-F238E27FC236}">
                <a16:creationId xmlns:a16="http://schemas.microsoft.com/office/drawing/2014/main" id="{2D5B8C3C-B010-019F-B702-A044B314A5AB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420206" y="4248289"/>
            <a:ext cx="438411" cy="438411"/>
          </a:xfrm>
          <a:prstGeom prst="rect">
            <a:avLst/>
          </a:prstGeom>
        </p:spPr>
      </p:pic>
      <p:pic>
        <p:nvPicPr>
          <p:cNvPr id="22" name="Image 19" descr="preencoded.png">
            <a:extLst>
              <a:ext uri="{FF2B5EF4-FFF2-40B4-BE49-F238E27FC236}">
                <a16:creationId xmlns:a16="http://schemas.microsoft.com/office/drawing/2014/main" id="{859BA035-6E66-657C-F7CD-10596DEA3C4A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525895" y="4349084"/>
            <a:ext cx="227034" cy="236820"/>
          </a:xfrm>
          <a:prstGeom prst="rect">
            <a:avLst/>
          </a:prstGeom>
        </p:spPr>
      </p:pic>
      <p:pic>
        <p:nvPicPr>
          <p:cNvPr id="24" name="Image 21" descr="preencoded.png">
            <a:extLst>
              <a:ext uri="{FF2B5EF4-FFF2-40B4-BE49-F238E27FC236}">
                <a16:creationId xmlns:a16="http://schemas.microsoft.com/office/drawing/2014/main" id="{31AFDE94-962C-FA1D-9030-1F058730FC0F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1503028" y="6334411"/>
            <a:ext cx="125260" cy="31315"/>
          </a:xfrm>
          <a:prstGeom prst="rect">
            <a:avLst/>
          </a:prstGeom>
        </p:spPr>
      </p:pic>
      <p:pic>
        <p:nvPicPr>
          <p:cNvPr id="25" name="Image 22" descr="preencoded.png">
            <a:extLst>
              <a:ext uri="{FF2B5EF4-FFF2-40B4-BE49-F238E27FC236}">
                <a16:creationId xmlns:a16="http://schemas.microsoft.com/office/drawing/2014/main" id="{E7C1E546-4D81-DDD5-B388-AA9830BD4010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1690919" y="6334411"/>
            <a:ext cx="125260" cy="31315"/>
          </a:xfrm>
          <a:prstGeom prst="rect">
            <a:avLst/>
          </a:prstGeom>
        </p:spPr>
      </p:pic>
      <p:sp>
        <p:nvSpPr>
          <p:cNvPr id="26" name="Text 0">
            <a:extLst>
              <a:ext uri="{FF2B5EF4-FFF2-40B4-BE49-F238E27FC236}">
                <a16:creationId xmlns:a16="http://schemas.microsoft.com/office/drawing/2014/main" id="{63FEB0A8-2882-4DD3-348C-80D483364643}"/>
              </a:ext>
            </a:extLst>
          </p:cNvPr>
          <p:cNvSpPr/>
          <p:nvPr/>
        </p:nvSpPr>
        <p:spPr>
          <a:xfrm>
            <a:off x="563671" y="789931"/>
            <a:ext cx="3888818" cy="1565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33"/>
              </a:lnSpc>
              <a:buNone/>
            </a:pP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 1">
            <a:extLst>
              <a:ext uri="{FF2B5EF4-FFF2-40B4-BE49-F238E27FC236}">
                <a16:creationId xmlns:a16="http://schemas.microsoft.com/office/drawing/2014/main" id="{4192E4CE-4A8F-D2E5-CF0E-733521F6535D}"/>
              </a:ext>
            </a:extLst>
          </p:cNvPr>
          <p:cNvSpPr/>
          <p:nvPr/>
        </p:nvSpPr>
        <p:spPr>
          <a:xfrm>
            <a:off x="563671" y="977821"/>
            <a:ext cx="11628329" cy="45724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600"/>
              </a:lnSpc>
              <a:buNone/>
            </a:pPr>
            <a:r>
              <a:rPr lang="en-US" sz="3600" b="1" kern="0" spc="-88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Project Objectives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 2">
            <a:extLst>
              <a:ext uri="{FF2B5EF4-FFF2-40B4-BE49-F238E27FC236}">
                <a16:creationId xmlns:a16="http://schemas.microsoft.com/office/drawing/2014/main" id="{1D086351-256B-39CB-29BF-65A0A04EB35A}"/>
              </a:ext>
            </a:extLst>
          </p:cNvPr>
          <p:cNvSpPr/>
          <p:nvPr/>
        </p:nvSpPr>
        <p:spPr>
          <a:xfrm>
            <a:off x="10078192" y="1059290"/>
            <a:ext cx="1737987" cy="21920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lnSpc>
                <a:spcPts val="1726"/>
              </a:lnSpc>
              <a:buNone/>
            </a:pPr>
            <a:r>
              <a:rPr lang="en-US" sz="1350" b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IMT-2030 Vision</a:t>
            </a:r>
            <a:endParaRPr lang="en-US" sz="13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 3">
            <a:extLst>
              <a:ext uri="{FF2B5EF4-FFF2-40B4-BE49-F238E27FC236}">
                <a16:creationId xmlns:a16="http://schemas.microsoft.com/office/drawing/2014/main" id="{A7A33B48-4F20-16D1-B072-E2CDF11816DF}"/>
              </a:ext>
            </a:extLst>
          </p:cNvPr>
          <p:cNvSpPr/>
          <p:nvPr/>
        </p:nvSpPr>
        <p:spPr>
          <a:xfrm>
            <a:off x="10078192" y="1278495"/>
            <a:ext cx="1737987" cy="1565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lnSpc>
                <a:spcPts val="1233"/>
              </a:lnSpc>
              <a:buNone/>
            </a:pPr>
            <a:r>
              <a:rPr lang="en-US" sz="1050" i="1" dirty="0">
                <a:solidFill>
                  <a:srgbClr val="9CA3A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Next-Generation Standards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 4">
            <a:extLst>
              <a:ext uri="{FF2B5EF4-FFF2-40B4-BE49-F238E27FC236}">
                <a16:creationId xmlns:a16="http://schemas.microsoft.com/office/drawing/2014/main" id="{41820603-EBCA-3BC9-6FAA-23FAE2DD88EC}"/>
              </a:ext>
            </a:extLst>
          </p:cNvPr>
          <p:cNvSpPr/>
          <p:nvPr/>
        </p:nvSpPr>
        <p:spPr>
          <a:xfrm>
            <a:off x="626301" y="2750303"/>
            <a:ext cx="5284463" cy="21920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26"/>
              </a:lnSpc>
              <a:buNone/>
            </a:pPr>
            <a:r>
              <a:rPr lang="en-US" sz="1500" b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Spectral Efficiency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 5">
            <a:extLst>
              <a:ext uri="{FF2B5EF4-FFF2-40B4-BE49-F238E27FC236}">
                <a16:creationId xmlns:a16="http://schemas.microsoft.com/office/drawing/2014/main" id="{09B22F21-502B-4B6C-CF79-DEFD4B174C33}"/>
              </a:ext>
            </a:extLst>
          </p:cNvPr>
          <p:cNvSpPr/>
          <p:nvPr/>
        </p:nvSpPr>
        <p:spPr>
          <a:xfrm>
            <a:off x="626301" y="3063454"/>
            <a:ext cx="3145330" cy="43327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06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Dynamic frequency allocation to maximize network throughput and handle massive traffic.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 6">
            <a:extLst>
              <a:ext uri="{FF2B5EF4-FFF2-40B4-BE49-F238E27FC236}">
                <a16:creationId xmlns:a16="http://schemas.microsoft.com/office/drawing/2014/main" id="{C0A0A51E-FEAE-FA58-8944-529918C541ED}"/>
              </a:ext>
            </a:extLst>
          </p:cNvPr>
          <p:cNvSpPr/>
          <p:nvPr/>
        </p:nvSpPr>
        <p:spPr>
          <a:xfrm>
            <a:off x="4523193" y="2750303"/>
            <a:ext cx="4357364" cy="21920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26"/>
              </a:lnSpc>
              <a:buNone/>
            </a:pPr>
            <a:r>
              <a:rPr lang="en-US" sz="1500" b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Sub-1ms Latency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 7">
            <a:extLst>
              <a:ext uri="{FF2B5EF4-FFF2-40B4-BE49-F238E27FC236}">
                <a16:creationId xmlns:a16="http://schemas.microsoft.com/office/drawing/2014/main" id="{061FD9C8-D321-AEDC-7531-21F1AF30FAD5}"/>
              </a:ext>
            </a:extLst>
          </p:cNvPr>
          <p:cNvSpPr/>
          <p:nvPr/>
        </p:nvSpPr>
        <p:spPr>
          <a:xfrm>
            <a:off x="4523193" y="3063454"/>
            <a:ext cx="3145452" cy="43327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06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AI-driven real-time decisions to achieve ultra-low latency for mission-critical applications.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 8">
            <a:extLst>
              <a:ext uri="{FF2B5EF4-FFF2-40B4-BE49-F238E27FC236}">
                <a16:creationId xmlns:a16="http://schemas.microsoft.com/office/drawing/2014/main" id="{8A9B05A4-746D-AA00-2C75-55E4157E1387}"/>
              </a:ext>
            </a:extLst>
          </p:cNvPr>
          <p:cNvSpPr/>
          <p:nvPr/>
        </p:nvSpPr>
        <p:spPr>
          <a:xfrm>
            <a:off x="8420206" y="2750303"/>
            <a:ext cx="3771794" cy="21920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26"/>
              </a:lnSpc>
              <a:buNone/>
            </a:pPr>
            <a:r>
              <a:rPr lang="en-US" sz="1500" b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Resource Utilization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 9">
            <a:extLst>
              <a:ext uri="{FF2B5EF4-FFF2-40B4-BE49-F238E27FC236}">
                <a16:creationId xmlns:a16="http://schemas.microsoft.com/office/drawing/2014/main" id="{5E04D4C0-C8C8-F1A9-40BB-C49F7A9BBA3A}"/>
              </a:ext>
            </a:extLst>
          </p:cNvPr>
          <p:cNvSpPr/>
          <p:nvPr/>
        </p:nvSpPr>
        <p:spPr>
          <a:xfrm>
            <a:off x="8420206" y="3063454"/>
            <a:ext cx="3145330" cy="43327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06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Intelligent power control, beam management, and optimized subcarrier assignment.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 10">
            <a:extLst>
              <a:ext uri="{FF2B5EF4-FFF2-40B4-BE49-F238E27FC236}">
                <a16:creationId xmlns:a16="http://schemas.microsoft.com/office/drawing/2014/main" id="{5F4A1FB6-13F9-7B3B-6D94-A363EE5F4325}"/>
              </a:ext>
            </a:extLst>
          </p:cNvPr>
          <p:cNvSpPr/>
          <p:nvPr/>
        </p:nvSpPr>
        <p:spPr>
          <a:xfrm>
            <a:off x="626301" y="4874590"/>
            <a:ext cx="4728204" cy="21920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26"/>
              </a:lnSpc>
              <a:buNone/>
            </a:pPr>
            <a:r>
              <a:rPr lang="en-US" sz="1500" b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Enhanced Fairness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 11">
            <a:extLst>
              <a:ext uri="{FF2B5EF4-FFF2-40B4-BE49-F238E27FC236}">
                <a16:creationId xmlns:a16="http://schemas.microsoft.com/office/drawing/2014/main" id="{A9B7D64A-1F73-1FC3-6C79-FD2B12467464}"/>
              </a:ext>
            </a:extLst>
          </p:cNvPr>
          <p:cNvSpPr/>
          <p:nvPr/>
        </p:nvSpPr>
        <p:spPr>
          <a:xfrm>
            <a:off x="626301" y="5187741"/>
            <a:ext cx="3145330" cy="43327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06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Ensure equitable resource distribution across all users using Jain's Fairness Index.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 12">
            <a:extLst>
              <a:ext uri="{FF2B5EF4-FFF2-40B4-BE49-F238E27FC236}">
                <a16:creationId xmlns:a16="http://schemas.microsoft.com/office/drawing/2014/main" id="{C290ECD8-87DA-7ECA-2945-D3945D5C2A1B}"/>
              </a:ext>
            </a:extLst>
          </p:cNvPr>
          <p:cNvSpPr/>
          <p:nvPr/>
        </p:nvSpPr>
        <p:spPr>
          <a:xfrm>
            <a:off x="4523193" y="4874590"/>
            <a:ext cx="4728204" cy="21920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26"/>
              </a:lnSpc>
              <a:buNone/>
            </a:pPr>
            <a:r>
              <a:rPr lang="en-US" sz="1500" b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Energy Efficiency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 13">
            <a:extLst>
              <a:ext uri="{FF2B5EF4-FFF2-40B4-BE49-F238E27FC236}">
                <a16:creationId xmlns:a16="http://schemas.microsoft.com/office/drawing/2014/main" id="{1A38CFAE-F1ED-4B04-9451-F6BC60618DA1}"/>
              </a:ext>
            </a:extLst>
          </p:cNvPr>
          <p:cNvSpPr/>
          <p:nvPr/>
        </p:nvSpPr>
        <p:spPr>
          <a:xfrm>
            <a:off x="4523193" y="5187741"/>
            <a:ext cx="3145452" cy="43327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06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Reduce base station power consumption via predictive resource scheduling and management.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 14">
            <a:extLst>
              <a:ext uri="{FF2B5EF4-FFF2-40B4-BE49-F238E27FC236}">
                <a16:creationId xmlns:a16="http://schemas.microsoft.com/office/drawing/2014/main" id="{DB044B72-42FE-F4E4-E257-051EBB86F520}"/>
              </a:ext>
            </a:extLst>
          </p:cNvPr>
          <p:cNvSpPr/>
          <p:nvPr/>
        </p:nvSpPr>
        <p:spPr>
          <a:xfrm>
            <a:off x="8420206" y="4874590"/>
            <a:ext cx="3771794" cy="21920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26"/>
              </a:lnSpc>
              <a:buNone/>
            </a:pPr>
            <a:r>
              <a:rPr lang="en-US" sz="1500" b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System Scalability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 15">
            <a:extLst>
              <a:ext uri="{FF2B5EF4-FFF2-40B4-BE49-F238E27FC236}">
                <a16:creationId xmlns:a16="http://schemas.microsoft.com/office/drawing/2014/main" id="{6A715097-02CC-C0AD-01DA-94987F048055}"/>
              </a:ext>
            </a:extLst>
          </p:cNvPr>
          <p:cNvSpPr/>
          <p:nvPr/>
        </p:nvSpPr>
        <p:spPr>
          <a:xfrm>
            <a:off x="8420206" y="5187741"/>
            <a:ext cx="3145330" cy="43327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06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Designing a framework that scales effectively to massive MIMO and TeraHertz (THz) bands.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 16">
            <a:extLst>
              <a:ext uri="{FF2B5EF4-FFF2-40B4-BE49-F238E27FC236}">
                <a16:creationId xmlns:a16="http://schemas.microsoft.com/office/drawing/2014/main" id="{52E0D6FA-EE61-BA57-C1EF-39CADAA28796}"/>
              </a:ext>
            </a:extLst>
          </p:cNvPr>
          <p:cNvSpPr/>
          <p:nvPr/>
        </p:nvSpPr>
        <p:spPr>
          <a:xfrm>
            <a:off x="375781" y="6278631"/>
            <a:ext cx="6072522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25"/>
              </a:lnSpc>
              <a:buNone/>
            </a:pPr>
            <a:r>
              <a:rPr lang="en-US" sz="750" kern="0" spc="219" dirty="0">
                <a:solidFill>
                  <a:srgbClr val="FFFFFF">
                    <a:alpha val="60000"/>
                  </a:srgbClr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AI-BASED RESOURCE ALLOCATIONIN 6G NETWORKS</a:t>
            </a:r>
            <a:endParaRPr lang="en-US" sz="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08177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826" y="245175"/>
            <a:ext cx="8605852" cy="599151"/>
          </a:xfrm>
        </p:spPr>
        <p:txBody>
          <a:bodyPr>
            <a:noAutofit/>
          </a:bodyPr>
          <a:lstStyle/>
          <a:p>
            <a:pPr algn="ctr"/>
            <a:endParaRPr lang="en-US" sz="2800" b="1" dirty="0"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DED63AD7-66D2-6041-9068-31B4953BF0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972" y="78581"/>
            <a:ext cx="10776773" cy="6627019"/>
          </a:xfrm>
          <a:prstGeom prst="rect">
            <a:avLst/>
          </a:prstGeom>
        </p:spPr>
      </p:pic>
      <p:pic>
        <p:nvPicPr>
          <p:cNvPr id="4" name="Image 1" descr="preencoded.png">
            <a:extLst>
              <a:ext uri="{FF2B5EF4-FFF2-40B4-BE49-F238E27FC236}">
                <a16:creationId xmlns:a16="http://schemas.microsoft.com/office/drawing/2014/main" id="{4DB861A6-DC5D-2190-A249-53F872DD0A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5600" y="381000"/>
            <a:ext cx="1219200" cy="762000"/>
          </a:xfrm>
          <a:prstGeom prst="rect">
            <a:avLst/>
          </a:prstGeom>
        </p:spPr>
      </p:pic>
      <p:pic>
        <p:nvPicPr>
          <p:cNvPr id="5" name="Image 2" descr="preencoded.png">
            <a:extLst>
              <a:ext uri="{FF2B5EF4-FFF2-40B4-BE49-F238E27FC236}">
                <a16:creationId xmlns:a16="http://schemas.microsoft.com/office/drawing/2014/main" id="{F4F1A059-55A2-0681-17EC-D27F953D79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1485900"/>
            <a:ext cx="304800" cy="38100"/>
          </a:xfrm>
          <a:prstGeom prst="rect">
            <a:avLst/>
          </a:prstGeom>
        </p:spPr>
      </p:pic>
      <p:pic>
        <p:nvPicPr>
          <p:cNvPr id="6" name="Image 3" descr="preencoded.png">
            <a:extLst>
              <a:ext uri="{FF2B5EF4-FFF2-40B4-BE49-F238E27FC236}">
                <a16:creationId xmlns:a16="http://schemas.microsoft.com/office/drawing/2014/main" id="{70D5FF13-9948-FCDC-4D87-CC2CF5F29A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1866900"/>
            <a:ext cx="3149501" cy="1640681"/>
          </a:xfrm>
          <a:prstGeom prst="rect">
            <a:avLst/>
          </a:prstGeom>
        </p:spPr>
      </p:pic>
      <p:pic>
        <p:nvPicPr>
          <p:cNvPr id="7" name="Image 4" descr="preencoded.png">
            <a:extLst>
              <a:ext uri="{FF2B5EF4-FFF2-40B4-BE49-F238E27FC236}">
                <a16:creationId xmlns:a16="http://schemas.microsoft.com/office/drawing/2014/main" id="{794C85AA-C54E-71DF-E915-497FE76943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700" y="2057400"/>
            <a:ext cx="228600" cy="228600"/>
          </a:xfrm>
          <a:prstGeom prst="rect">
            <a:avLst/>
          </a:prstGeom>
        </p:spPr>
      </p:pic>
      <p:pic>
        <p:nvPicPr>
          <p:cNvPr id="8" name="Image 5" descr="preencoded.png">
            <a:extLst>
              <a:ext uri="{FF2B5EF4-FFF2-40B4-BE49-F238E27FC236}">
                <a16:creationId xmlns:a16="http://schemas.microsoft.com/office/drawing/2014/main" id="{781C2AEC-919A-88C8-7B3E-A396602099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59101" y="1866900"/>
            <a:ext cx="3149650" cy="1640681"/>
          </a:xfrm>
          <a:prstGeom prst="rect">
            <a:avLst/>
          </a:prstGeom>
        </p:spPr>
      </p:pic>
      <p:pic>
        <p:nvPicPr>
          <p:cNvPr id="9" name="Image 6" descr="preencoded.png">
            <a:extLst>
              <a:ext uri="{FF2B5EF4-FFF2-40B4-BE49-F238E27FC236}">
                <a16:creationId xmlns:a16="http://schemas.microsoft.com/office/drawing/2014/main" id="{052B0B97-81C6-C179-AE55-35BE73130D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49601" y="2057400"/>
            <a:ext cx="285750" cy="228600"/>
          </a:xfrm>
          <a:prstGeom prst="rect">
            <a:avLst/>
          </a:prstGeom>
        </p:spPr>
      </p:pic>
      <p:pic>
        <p:nvPicPr>
          <p:cNvPr id="10" name="Image 7" descr="preencoded.png">
            <a:extLst>
              <a:ext uri="{FF2B5EF4-FFF2-40B4-BE49-F238E27FC236}">
                <a16:creationId xmlns:a16="http://schemas.microsoft.com/office/drawing/2014/main" id="{F87CB5BE-5A35-6EDF-1492-9FECC6DF558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200" y="3659981"/>
            <a:ext cx="3149501" cy="1423988"/>
          </a:xfrm>
          <a:prstGeom prst="rect">
            <a:avLst/>
          </a:prstGeom>
        </p:spPr>
      </p:pic>
      <p:pic>
        <p:nvPicPr>
          <p:cNvPr id="11" name="Image 8" descr="preencoded.png">
            <a:extLst>
              <a:ext uri="{FF2B5EF4-FFF2-40B4-BE49-F238E27FC236}">
                <a16:creationId xmlns:a16="http://schemas.microsoft.com/office/drawing/2014/main" id="{40557585-DBE7-30F6-30E2-2FCB1BD1805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7700" y="3850481"/>
            <a:ext cx="228600" cy="228600"/>
          </a:xfrm>
          <a:prstGeom prst="rect">
            <a:avLst/>
          </a:prstGeom>
        </p:spPr>
      </p:pic>
      <p:pic>
        <p:nvPicPr>
          <p:cNvPr id="12" name="Image 9" descr="preencoded.png">
            <a:extLst>
              <a:ext uri="{FF2B5EF4-FFF2-40B4-BE49-F238E27FC236}">
                <a16:creationId xmlns:a16="http://schemas.microsoft.com/office/drawing/2014/main" id="{27B17467-7EE7-6DD5-62BC-A619040B4FF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59101" y="3659981"/>
            <a:ext cx="3149650" cy="1423988"/>
          </a:xfrm>
          <a:prstGeom prst="rect">
            <a:avLst/>
          </a:prstGeom>
        </p:spPr>
      </p:pic>
      <p:pic>
        <p:nvPicPr>
          <p:cNvPr id="13" name="Image 10" descr="preencoded.png">
            <a:extLst>
              <a:ext uri="{FF2B5EF4-FFF2-40B4-BE49-F238E27FC236}">
                <a16:creationId xmlns:a16="http://schemas.microsoft.com/office/drawing/2014/main" id="{6CD70D52-DE3B-5769-2063-10042154FD6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49601" y="3850481"/>
            <a:ext cx="285750" cy="228600"/>
          </a:xfrm>
          <a:prstGeom prst="rect">
            <a:avLst/>
          </a:prstGeom>
        </p:spPr>
      </p:pic>
      <p:pic>
        <p:nvPicPr>
          <p:cNvPr id="14" name="Image 11" descr="preencoded.png">
            <a:extLst>
              <a:ext uri="{FF2B5EF4-FFF2-40B4-BE49-F238E27FC236}">
                <a16:creationId xmlns:a16="http://schemas.microsoft.com/office/drawing/2014/main" id="{E5C2D2F7-79E9-739B-BCE8-49EB8D1261D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213550" y="1371600"/>
            <a:ext cx="4521250" cy="4733925"/>
          </a:xfrm>
          <a:prstGeom prst="rect">
            <a:avLst/>
          </a:prstGeom>
        </p:spPr>
      </p:pic>
      <p:pic>
        <p:nvPicPr>
          <p:cNvPr id="15" name="Image 12" descr="preencoded.png">
            <a:extLst>
              <a:ext uri="{FF2B5EF4-FFF2-40B4-BE49-F238E27FC236}">
                <a16:creationId xmlns:a16="http://schemas.microsoft.com/office/drawing/2014/main" id="{62F920E0-1BEF-4F70-2673-1CAC067DD1A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442150" y="1638300"/>
            <a:ext cx="190500" cy="190500"/>
          </a:xfrm>
          <a:prstGeom prst="rect">
            <a:avLst/>
          </a:prstGeom>
        </p:spPr>
      </p:pic>
      <p:pic>
        <p:nvPicPr>
          <p:cNvPr id="16" name="Image 13" descr="preencoded.png">
            <a:extLst>
              <a:ext uri="{FF2B5EF4-FFF2-40B4-BE49-F238E27FC236}">
                <a16:creationId xmlns:a16="http://schemas.microsoft.com/office/drawing/2014/main" id="{F56FB2C2-8169-6743-3735-6DC9EAA9BDC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505117" y="2116931"/>
            <a:ext cx="4067175" cy="2209800"/>
          </a:xfrm>
          <a:prstGeom prst="rect">
            <a:avLst/>
          </a:prstGeom>
        </p:spPr>
      </p:pic>
      <p:pic>
        <p:nvPicPr>
          <p:cNvPr id="17" name="Image 14" descr="preencoded.png">
            <a:extLst>
              <a:ext uri="{FF2B5EF4-FFF2-40B4-BE49-F238E27FC236}">
                <a16:creationId xmlns:a16="http://schemas.microsoft.com/office/drawing/2014/main" id="{498F9403-071D-9650-BC68-FC1E103332D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442150" y="4419600"/>
            <a:ext cx="4064050" cy="1457325"/>
          </a:xfrm>
          <a:prstGeom prst="rect">
            <a:avLst/>
          </a:prstGeom>
        </p:spPr>
      </p:pic>
      <p:pic>
        <p:nvPicPr>
          <p:cNvPr id="18" name="Image 15" descr="preencoded.png">
            <a:extLst>
              <a:ext uri="{FF2B5EF4-FFF2-40B4-BE49-F238E27FC236}">
                <a16:creationId xmlns:a16="http://schemas.microsoft.com/office/drawing/2014/main" id="{08BBA229-874D-DC5A-4846-7027BEE478E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442150" y="4848225"/>
            <a:ext cx="4064050" cy="342900"/>
          </a:xfrm>
          <a:prstGeom prst="rect">
            <a:avLst/>
          </a:prstGeom>
        </p:spPr>
      </p:pic>
      <p:pic>
        <p:nvPicPr>
          <p:cNvPr id="19" name="Image 16" descr="preencoded.png">
            <a:extLst>
              <a:ext uri="{FF2B5EF4-FFF2-40B4-BE49-F238E27FC236}">
                <a16:creationId xmlns:a16="http://schemas.microsoft.com/office/drawing/2014/main" id="{993E3E9D-3AF4-CA2B-FCE8-7C6C3F16538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442150" y="5191125"/>
            <a:ext cx="4064050" cy="342900"/>
          </a:xfrm>
          <a:prstGeom prst="rect">
            <a:avLst/>
          </a:prstGeom>
        </p:spPr>
      </p:pic>
      <p:pic>
        <p:nvPicPr>
          <p:cNvPr id="21" name="Image 18" descr="preencoded.png">
            <a:extLst>
              <a:ext uri="{FF2B5EF4-FFF2-40B4-BE49-F238E27FC236}">
                <a16:creationId xmlns:a16="http://schemas.microsoft.com/office/drawing/2014/main" id="{068E1651-D15B-8BF6-D6A4-8D5F5BA4E738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1353800" y="6596063"/>
            <a:ext cx="76200" cy="76200"/>
          </a:xfrm>
          <a:prstGeom prst="rect">
            <a:avLst/>
          </a:prstGeom>
        </p:spPr>
      </p:pic>
      <p:pic>
        <p:nvPicPr>
          <p:cNvPr id="22" name="Image 19" descr="preencoded.png">
            <a:extLst>
              <a:ext uri="{FF2B5EF4-FFF2-40B4-BE49-F238E27FC236}">
                <a16:creationId xmlns:a16="http://schemas.microsoft.com/office/drawing/2014/main" id="{FB59710F-3D32-0619-436A-1643D5773A0E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1658600" y="6596063"/>
            <a:ext cx="76200" cy="76200"/>
          </a:xfrm>
          <a:prstGeom prst="rect">
            <a:avLst/>
          </a:prstGeom>
        </p:spPr>
      </p:pic>
      <p:sp>
        <p:nvSpPr>
          <p:cNvPr id="23" name="Text 0">
            <a:extLst>
              <a:ext uri="{FF2B5EF4-FFF2-40B4-BE49-F238E27FC236}">
                <a16:creationId xmlns:a16="http://schemas.microsoft.com/office/drawing/2014/main" id="{175E6461-BC7F-0181-E0C8-A33B7D979FB5}"/>
              </a:ext>
            </a:extLst>
          </p:cNvPr>
          <p:cNvSpPr/>
          <p:nvPr/>
        </p:nvSpPr>
        <p:spPr>
          <a:xfrm>
            <a:off x="457200" y="381000"/>
            <a:ext cx="9157601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600"/>
              </a:lnSpc>
              <a:buNone/>
            </a:pPr>
            <a:r>
              <a:rPr lang="en-US" sz="3600" b="1" kern="0" spc="-72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Introduction to 6G Networks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 1">
            <a:extLst>
              <a:ext uri="{FF2B5EF4-FFF2-40B4-BE49-F238E27FC236}">
                <a16:creationId xmlns:a16="http://schemas.microsoft.com/office/drawing/2014/main" id="{2535D57A-5BB1-1B85-D49D-449DEA0E9CEC}"/>
              </a:ext>
            </a:extLst>
          </p:cNvPr>
          <p:cNvSpPr/>
          <p:nvPr/>
        </p:nvSpPr>
        <p:spPr>
          <a:xfrm>
            <a:off x="457200" y="876300"/>
            <a:ext cx="9532620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350" b="1" kern="0" spc="54" dirty="0">
                <a:solidFill>
                  <a:srgbClr val="00BFF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THE IMT-2030 VISION: BEYOND 5G CAPABILITIES</a:t>
            </a:r>
            <a:endParaRPr lang="en-US" sz="13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 2">
            <a:extLst>
              <a:ext uri="{FF2B5EF4-FFF2-40B4-BE49-F238E27FC236}">
                <a16:creationId xmlns:a16="http://schemas.microsoft.com/office/drawing/2014/main" id="{96F4D92F-DCA1-E736-B1D7-E2AE9E4A1E41}"/>
              </a:ext>
            </a:extLst>
          </p:cNvPr>
          <p:cNvSpPr/>
          <p:nvPr/>
        </p:nvSpPr>
        <p:spPr>
          <a:xfrm>
            <a:off x="876300" y="1371600"/>
            <a:ext cx="6451550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Key Architectural Features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 3">
            <a:extLst>
              <a:ext uri="{FF2B5EF4-FFF2-40B4-BE49-F238E27FC236}">
                <a16:creationId xmlns:a16="http://schemas.microsoft.com/office/drawing/2014/main" id="{8BEA44FF-EDB7-CA09-5025-6C0956B77EB8}"/>
              </a:ext>
            </a:extLst>
          </p:cNvPr>
          <p:cNvSpPr/>
          <p:nvPr/>
        </p:nvSpPr>
        <p:spPr>
          <a:xfrm>
            <a:off x="647700" y="2400300"/>
            <a:ext cx="4526280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350" b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AI-Native Architecture</a:t>
            </a:r>
            <a:endParaRPr lang="en-US" sz="13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 4">
            <a:extLst>
              <a:ext uri="{FF2B5EF4-FFF2-40B4-BE49-F238E27FC236}">
                <a16:creationId xmlns:a16="http://schemas.microsoft.com/office/drawing/2014/main" id="{89ECA458-1DF7-104B-A72A-A0F1DE5B557E}"/>
              </a:ext>
            </a:extLst>
          </p:cNvPr>
          <p:cNvSpPr/>
          <p:nvPr/>
        </p:nvSpPr>
        <p:spPr>
          <a:xfrm>
            <a:off x="647700" y="2667000"/>
            <a:ext cx="2768501" cy="65008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06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AI/ML embedded at every network layer, enabling self-optimization and cognitive management.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 5">
            <a:extLst>
              <a:ext uri="{FF2B5EF4-FFF2-40B4-BE49-F238E27FC236}">
                <a16:creationId xmlns:a16="http://schemas.microsoft.com/office/drawing/2014/main" id="{D883891C-6ECA-F0C0-00A3-B9E7A1F91484}"/>
              </a:ext>
            </a:extLst>
          </p:cNvPr>
          <p:cNvSpPr/>
          <p:nvPr/>
        </p:nvSpPr>
        <p:spPr>
          <a:xfrm>
            <a:off x="3949601" y="2400300"/>
            <a:ext cx="3497580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350" b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THz Communication</a:t>
            </a:r>
            <a:endParaRPr lang="en-US" sz="13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 6">
            <a:extLst>
              <a:ext uri="{FF2B5EF4-FFF2-40B4-BE49-F238E27FC236}">
                <a16:creationId xmlns:a16="http://schemas.microsoft.com/office/drawing/2014/main" id="{93433E01-BD28-E200-C1CE-046257232BFA}"/>
              </a:ext>
            </a:extLst>
          </p:cNvPr>
          <p:cNvSpPr/>
          <p:nvPr/>
        </p:nvSpPr>
        <p:spPr>
          <a:xfrm>
            <a:off x="3949601" y="2667000"/>
            <a:ext cx="2768650" cy="4333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06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Operating in 0.1–10 THz bands to achieve massive bandwidth and Tbps data rates.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 7">
            <a:extLst>
              <a:ext uri="{FF2B5EF4-FFF2-40B4-BE49-F238E27FC236}">
                <a16:creationId xmlns:a16="http://schemas.microsoft.com/office/drawing/2014/main" id="{7484CD60-FA90-D797-A3A9-5B14C6B9BB4D}"/>
              </a:ext>
            </a:extLst>
          </p:cNvPr>
          <p:cNvSpPr/>
          <p:nvPr/>
        </p:nvSpPr>
        <p:spPr>
          <a:xfrm>
            <a:off x="647700" y="4193381"/>
            <a:ext cx="3497580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350" b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Ultra-Low Latency</a:t>
            </a:r>
            <a:endParaRPr lang="en-US" sz="13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 8">
            <a:extLst>
              <a:ext uri="{FF2B5EF4-FFF2-40B4-BE49-F238E27FC236}">
                <a16:creationId xmlns:a16="http://schemas.microsoft.com/office/drawing/2014/main" id="{21A01608-7107-B47B-5FAC-D7B3133BFE89}"/>
              </a:ext>
            </a:extLst>
          </p:cNvPr>
          <p:cNvSpPr/>
          <p:nvPr/>
        </p:nvSpPr>
        <p:spPr>
          <a:xfrm>
            <a:off x="647700" y="4460081"/>
            <a:ext cx="2768501" cy="4333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06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Targeting sub-0.1 ms end-to-end latency, a 10x improvement over 5G standards.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 9">
            <a:extLst>
              <a:ext uri="{FF2B5EF4-FFF2-40B4-BE49-F238E27FC236}">
                <a16:creationId xmlns:a16="http://schemas.microsoft.com/office/drawing/2014/main" id="{1080D062-88D6-30E1-32A3-AC4D2D8121A7}"/>
              </a:ext>
            </a:extLst>
          </p:cNvPr>
          <p:cNvSpPr/>
          <p:nvPr/>
        </p:nvSpPr>
        <p:spPr>
          <a:xfrm>
            <a:off x="3949601" y="4193381"/>
            <a:ext cx="4114800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350" b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Massive Connectivity</a:t>
            </a:r>
            <a:endParaRPr lang="en-US" sz="13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 10">
            <a:extLst>
              <a:ext uri="{FF2B5EF4-FFF2-40B4-BE49-F238E27FC236}">
                <a16:creationId xmlns:a16="http://schemas.microsoft.com/office/drawing/2014/main" id="{FE20A3DF-4862-F4D6-D7C8-A7C2A72C5C26}"/>
              </a:ext>
            </a:extLst>
          </p:cNvPr>
          <p:cNvSpPr/>
          <p:nvPr/>
        </p:nvSpPr>
        <p:spPr>
          <a:xfrm>
            <a:off x="3949601" y="4460081"/>
            <a:ext cx="2768650" cy="4333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06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Supporting 10 million devices per km², essential for hyper-connected smart cities.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 11">
            <a:extLst>
              <a:ext uri="{FF2B5EF4-FFF2-40B4-BE49-F238E27FC236}">
                <a16:creationId xmlns:a16="http://schemas.microsoft.com/office/drawing/2014/main" id="{8327748E-F3B8-B723-A46B-B4DA4368E272}"/>
              </a:ext>
            </a:extLst>
          </p:cNvPr>
          <p:cNvSpPr/>
          <p:nvPr/>
        </p:nvSpPr>
        <p:spPr>
          <a:xfrm>
            <a:off x="7746950" y="1600200"/>
            <a:ext cx="4445050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00BFF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Performance: 5G vs 6G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 12">
            <a:extLst>
              <a:ext uri="{FF2B5EF4-FFF2-40B4-BE49-F238E27FC236}">
                <a16:creationId xmlns:a16="http://schemas.microsoft.com/office/drawing/2014/main" id="{C9A86DDE-70AA-D022-9A20-17FB3148C32C}"/>
              </a:ext>
            </a:extLst>
          </p:cNvPr>
          <p:cNvSpPr/>
          <p:nvPr/>
        </p:nvSpPr>
        <p:spPr>
          <a:xfrm>
            <a:off x="7451675" y="4572000"/>
            <a:ext cx="1568351" cy="2762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50" b="1" dirty="0">
                <a:solidFill>
                  <a:srgbClr val="00BFF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Parameter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 13">
            <a:extLst>
              <a:ext uri="{FF2B5EF4-FFF2-40B4-BE49-F238E27FC236}">
                <a16:creationId xmlns:a16="http://schemas.microsoft.com/office/drawing/2014/main" id="{5D96D55C-8E76-78C6-F3B8-5FF5470A687A}"/>
              </a:ext>
            </a:extLst>
          </p:cNvPr>
          <p:cNvSpPr/>
          <p:nvPr/>
        </p:nvSpPr>
        <p:spPr>
          <a:xfrm>
            <a:off x="9029551" y="4572000"/>
            <a:ext cx="869900" cy="2762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050" b="1" dirty="0">
                <a:solidFill>
                  <a:srgbClr val="00BFF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5G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 14">
            <a:extLst>
              <a:ext uri="{FF2B5EF4-FFF2-40B4-BE49-F238E27FC236}">
                <a16:creationId xmlns:a16="http://schemas.microsoft.com/office/drawing/2014/main" id="{D3EA23E2-C88A-807F-3C5D-CB874BF8DB31}"/>
              </a:ext>
            </a:extLst>
          </p:cNvPr>
          <p:cNvSpPr/>
          <p:nvPr/>
        </p:nvSpPr>
        <p:spPr>
          <a:xfrm>
            <a:off x="9918502" y="4572000"/>
            <a:ext cx="1568648" cy="2762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050" b="1" dirty="0">
                <a:solidFill>
                  <a:srgbClr val="00BFF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6G (Target)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 15">
            <a:extLst>
              <a:ext uri="{FF2B5EF4-FFF2-40B4-BE49-F238E27FC236}">
                <a16:creationId xmlns:a16="http://schemas.microsoft.com/office/drawing/2014/main" id="{475248BA-4A3C-05DE-8AF4-CBB762F19B0A}"/>
              </a:ext>
            </a:extLst>
          </p:cNvPr>
          <p:cNvSpPr/>
          <p:nvPr/>
        </p:nvSpPr>
        <p:spPr>
          <a:xfrm>
            <a:off x="7451675" y="4848225"/>
            <a:ext cx="1568351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dirty="0">
                <a:solidFill>
                  <a:srgbClr val="D1D5DB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Latency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 16">
            <a:extLst>
              <a:ext uri="{FF2B5EF4-FFF2-40B4-BE49-F238E27FC236}">
                <a16:creationId xmlns:a16="http://schemas.microsoft.com/office/drawing/2014/main" id="{4302023D-5E8B-2EAA-DAC0-8DDDCB88CC55}"/>
              </a:ext>
            </a:extLst>
          </p:cNvPr>
          <p:cNvSpPr/>
          <p:nvPr/>
        </p:nvSpPr>
        <p:spPr>
          <a:xfrm>
            <a:off x="9029551" y="4848225"/>
            <a:ext cx="86990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050" dirty="0">
                <a:solidFill>
                  <a:srgbClr val="D1D5DB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1 ms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 17">
            <a:extLst>
              <a:ext uri="{FF2B5EF4-FFF2-40B4-BE49-F238E27FC236}">
                <a16:creationId xmlns:a16="http://schemas.microsoft.com/office/drawing/2014/main" id="{C1AEBCF7-2CF6-5DA0-C5D3-80D72CEE5B3C}"/>
              </a:ext>
            </a:extLst>
          </p:cNvPr>
          <p:cNvSpPr/>
          <p:nvPr/>
        </p:nvSpPr>
        <p:spPr>
          <a:xfrm>
            <a:off x="9918502" y="4848225"/>
            <a:ext cx="1568648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0.1 ms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 18">
            <a:extLst>
              <a:ext uri="{FF2B5EF4-FFF2-40B4-BE49-F238E27FC236}">
                <a16:creationId xmlns:a16="http://schemas.microsoft.com/office/drawing/2014/main" id="{9B881C79-5FD6-28B7-8C94-63441B7B42F6}"/>
              </a:ext>
            </a:extLst>
          </p:cNvPr>
          <p:cNvSpPr/>
          <p:nvPr/>
        </p:nvSpPr>
        <p:spPr>
          <a:xfrm>
            <a:off x="7451675" y="5191125"/>
            <a:ext cx="2213395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dirty="0">
                <a:solidFill>
                  <a:srgbClr val="D1D5DB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Device Density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 19">
            <a:extLst>
              <a:ext uri="{FF2B5EF4-FFF2-40B4-BE49-F238E27FC236}">
                <a16:creationId xmlns:a16="http://schemas.microsoft.com/office/drawing/2014/main" id="{CBE7A35B-1866-50C7-1ED6-92DF7D89BE79}"/>
              </a:ext>
            </a:extLst>
          </p:cNvPr>
          <p:cNvSpPr/>
          <p:nvPr/>
        </p:nvSpPr>
        <p:spPr>
          <a:xfrm>
            <a:off x="9029551" y="5191125"/>
            <a:ext cx="86990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050" dirty="0">
                <a:solidFill>
                  <a:srgbClr val="D1D5DB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1M/km²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 20">
            <a:extLst>
              <a:ext uri="{FF2B5EF4-FFF2-40B4-BE49-F238E27FC236}">
                <a16:creationId xmlns:a16="http://schemas.microsoft.com/office/drawing/2014/main" id="{384425B5-B06F-7AC5-F288-FAD47B07B4A6}"/>
              </a:ext>
            </a:extLst>
          </p:cNvPr>
          <p:cNvSpPr/>
          <p:nvPr/>
        </p:nvSpPr>
        <p:spPr>
          <a:xfrm>
            <a:off x="9918502" y="5191125"/>
            <a:ext cx="1568648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10M/km²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 21">
            <a:extLst>
              <a:ext uri="{FF2B5EF4-FFF2-40B4-BE49-F238E27FC236}">
                <a16:creationId xmlns:a16="http://schemas.microsoft.com/office/drawing/2014/main" id="{E6F765C1-32E2-F3A5-466C-C7040DE7F2EE}"/>
              </a:ext>
            </a:extLst>
          </p:cNvPr>
          <p:cNvSpPr/>
          <p:nvPr/>
        </p:nvSpPr>
        <p:spPr>
          <a:xfrm>
            <a:off x="7451675" y="5534025"/>
            <a:ext cx="1580996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dirty="0">
                <a:solidFill>
                  <a:srgbClr val="D1D5DB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Efficiency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 22">
            <a:extLst>
              <a:ext uri="{FF2B5EF4-FFF2-40B4-BE49-F238E27FC236}">
                <a16:creationId xmlns:a16="http://schemas.microsoft.com/office/drawing/2014/main" id="{06732A81-2FED-74E7-EC90-AC8046FF4740}"/>
              </a:ext>
            </a:extLst>
          </p:cNvPr>
          <p:cNvSpPr/>
          <p:nvPr/>
        </p:nvSpPr>
        <p:spPr>
          <a:xfrm>
            <a:off x="9029551" y="5534025"/>
            <a:ext cx="86990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050" dirty="0">
                <a:solidFill>
                  <a:srgbClr val="D1D5DB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Baseline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 23">
            <a:extLst>
              <a:ext uri="{FF2B5EF4-FFF2-40B4-BE49-F238E27FC236}">
                <a16:creationId xmlns:a16="http://schemas.microsoft.com/office/drawing/2014/main" id="{6BECACCD-D294-E88E-4E90-4E888432C5E4}"/>
              </a:ext>
            </a:extLst>
          </p:cNvPr>
          <p:cNvSpPr/>
          <p:nvPr/>
        </p:nvSpPr>
        <p:spPr>
          <a:xfrm>
            <a:off x="9918502" y="5534025"/>
            <a:ext cx="1568648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10-100x Better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Text 24">
            <a:extLst>
              <a:ext uri="{FF2B5EF4-FFF2-40B4-BE49-F238E27FC236}">
                <a16:creationId xmlns:a16="http://schemas.microsoft.com/office/drawing/2014/main" id="{F7663E56-845C-5931-A95C-CB61D76E9683}"/>
              </a:ext>
            </a:extLst>
          </p:cNvPr>
          <p:cNvSpPr/>
          <p:nvPr/>
        </p:nvSpPr>
        <p:spPr>
          <a:xfrm>
            <a:off x="457200" y="6562725"/>
            <a:ext cx="4991100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25"/>
              </a:lnSpc>
              <a:buNone/>
            </a:pPr>
            <a:endParaRPr lang="en-US" sz="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8714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6326" y="442346"/>
            <a:ext cx="10515600" cy="599151"/>
          </a:xfrm>
        </p:spPr>
        <p:txBody>
          <a:bodyPr>
            <a:noAutofit/>
          </a:bodyPr>
          <a:lstStyle/>
          <a:p>
            <a:pPr algn="ctr"/>
            <a:endParaRPr lang="en-US" sz="2800" b="1" dirty="0"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2E7686D7-31AE-23C3-83AE-42E4B817D3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887" cy="6858000"/>
          </a:xfrm>
          <a:prstGeom prst="rect">
            <a:avLst/>
          </a:prstGeom>
        </p:spPr>
      </p:pic>
      <p:pic>
        <p:nvPicPr>
          <p:cNvPr id="4" name="Image 1" descr="preencoded.png">
            <a:extLst>
              <a:ext uri="{FF2B5EF4-FFF2-40B4-BE49-F238E27FC236}">
                <a16:creationId xmlns:a16="http://schemas.microsoft.com/office/drawing/2014/main" id="{E3C43F67-AF60-7D96-2D37-15E0C38184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955" y="1857036"/>
            <a:ext cx="4602119" cy="815126"/>
          </a:xfrm>
          <a:prstGeom prst="rect">
            <a:avLst/>
          </a:prstGeom>
        </p:spPr>
      </p:pic>
      <p:pic>
        <p:nvPicPr>
          <p:cNvPr id="5" name="Image 2" descr="preencoded.png">
            <a:extLst>
              <a:ext uri="{FF2B5EF4-FFF2-40B4-BE49-F238E27FC236}">
                <a16:creationId xmlns:a16="http://schemas.microsoft.com/office/drawing/2014/main" id="{0A58CC2E-1EEF-9C0E-79AB-DE3A4F430D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273" y="1987354"/>
            <a:ext cx="303270" cy="424171"/>
          </a:xfrm>
          <a:prstGeom prst="rect">
            <a:avLst/>
          </a:prstGeom>
        </p:spPr>
      </p:pic>
      <p:pic>
        <p:nvPicPr>
          <p:cNvPr id="6" name="Image 3" descr="preencoded.png">
            <a:extLst>
              <a:ext uri="{FF2B5EF4-FFF2-40B4-BE49-F238E27FC236}">
                <a16:creationId xmlns:a16="http://schemas.microsoft.com/office/drawing/2014/main" id="{0549462D-1373-0AFB-48C6-FA546C4F50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12" y="2149615"/>
            <a:ext cx="107793" cy="113392"/>
          </a:xfrm>
          <a:prstGeom prst="rect">
            <a:avLst/>
          </a:prstGeom>
        </p:spPr>
      </p:pic>
      <p:pic>
        <p:nvPicPr>
          <p:cNvPr id="7" name="Image 4" descr="preencoded.png">
            <a:extLst>
              <a:ext uri="{FF2B5EF4-FFF2-40B4-BE49-F238E27FC236}">
                <a16:creationId xmlns:a16="http://schemas.microsoft.com/office/drawing/2014/main" id="{259D101A-18B3-99CF-FDB6-230DF8A384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0955" y="2802480"/>
            <a:ext cx="4602119" cy="815126"/>
          </a:xfrm>
          <a:prstGeom prst="rect">
            <a:avLst/>
          </a:prstGeom>
        </p:spPr>
      </p:pic>
      <p:pic>
        <p:nvPicPr>
          <p:cNvPr id="8" name="Image 5" descr="preencoded.png">
            <a:extLst>
              <a:ext uri="{FF2B5EF4-FFF2-40B4-BE49-F238E27FC236}">
                <a16:creationId xmlns:a16="http://schemas.microsoft.com/office/drawing/2014/main" id="{D03C10A4-72AB-88E6-9AAF-23C54A2CD5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1273" y="2932798"/>
            <a:ext cx="346285" cy="424171"/>
          </a:xfrm>
          <a:prstGeom prst="rect">
            <a:avLst/>
          </a:prstGeom>
        </p:spPr>
      </p:pic>
      <p:pic>
        <p:nvPicPr>
          <p:cNvPr id="9" name="Image 6" descr="preencoded.png">
            <a:extLst>
              <a:ext uri="{FF2B5EF4-FFF2-40B4-BE49-F238E27FC236}">
                <a16:creationId xmlns:a16="http://schemas.microsoft.com/office/drawing/2014/main" id="{7CDDA7C5-E201-F3EC-5E75-DCC34F24B48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012" y="3088951"/>
            <a:ext cx="150808" cy="125609"/>
          </a:xfrm>
          <a:prstGeom prst="rect">
            <a:avLst/>
          </a:prstGeom>
        </p:spPr>
      </p:pic>
      <p:pic>
        <p:nvPicPr>
          <p:cNvPr id="10" name="Image 7" descr="preencoded.png">
            <a:extLst>
              <a:ext uri="{FF2B5EF4-FFF2-40B4-BE49-F238E27FC236}">
                <a16:creationId xmlns:a16="http://schemas.microsoft.com/office/drawing/2014/main" id="{9E810977-CFD4-13D7-8D6D-816605C750B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0955" y="3747924"/>
            <a:ext cx="4602119" cy="815126"/>
          </a:xfrm>
          <a:prstGeom prst="rect">
            <a:avLst/>
          </a:prstGeom>
        </p:spPr>
      </p:pic>
      <p:pic>
        <p:nvPicPr>
          <p:cNvPr id="11" name="Image 8" descr="preencoded.png">
            <a:extLst>
              <a:ext uri="{FF2B5EF4-FFF2-40B4-BE49-F238E27FC236}">
                <a16:creationId xmlns:a16="http://schemas.microsoft.com/office/drawing/2014/main" id="{B2F762A9-5F4F-50EA-5DAE-1F9B6667AE2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1273" y="3878242"/>
            <a:ext cx="348958" cy="424171"/>
          </a:xfrm>
          <a:prstGeom prst="rect">
            <a:avLst/>
          </a:prstGeom>
        </p:spPr>
      </p:pic>
      <p:pic>
        <p:nvPicPr>
          <p:cNvPr id="12" name="Image 9" descr="preencoded.png">
            <a:extLst>
              <a:ext uri="{FF2B5EF4-FFF2-40B4-BE49-F238E27FC236}">
                <a16:creationId xmlns:a16="http://schemas.microsoft.com/office/drawing/2014/main" id="{0D9EEA24-9F4D-DC42-B480-DACC665279E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9012" y="4033249"/>
            <a:ext cx="153480" cy="127900"/>
          </a:xfrm>
          <a:prstGeom prst="rect">
            <a:avLst/>
          </a:prstGeom>
        </p:spPr>
      </p:pic>
      <p:pic>
        <p:nvPicPr>
          <p:cNvPr id="13" name="Image 10" descr="preencoded.png">
            <a:extLst>
              <a:ext uri="{FF2B5EF4-FFF2-40B4-BE49-F238E27FC236}">
                <a16:creationId xmlns:a16="http://schemas.microsoft.com/office/drawing/2014/main" id="{A5183E9C-7D43-495E-4640-78B17D90B29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253711" y="1433501"/>
            <a:ext cx="6547221" cy="3095059"/>
          </a:xfrm>
          <a:prstGeom prst="rect">
            <a:avLst/>
          </a:prstGeom>
        </p:spPr>
      </p:pic>
      <p:pic>
        <p:nvPicPr>
          <p:cNvPr id="14" name="Image 11" descr="preencoded.png">
            <a:extLst>
              <a:ext uri="{FF2B5EF4-FFF2-40B4-BE49-F238E27FC236}">
                <a16:creationId xmlns:a16="http://schemas.microsoft.com/office/drawing/2014/main" id="{4714F872-B252-7B22-5FCA-95C2A0D83B9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449188" y="1659904"/>
            <a:ext cx="195477" cy="166079"/>
          </a:xfrm>
          <a:prstGeom prst="rect">
            <a:avLst/>
          </a:prstGeom>
        </p:spPr>
      </p:pic>
      <p:pic>
        <p:nvPicPr>
          <p:cNvPr id="15" name="Image 12" descr="preencoded.png">
            <a:extLst>
              <a:ext uri="{FF2B5EF4-FFF2-40B4-BE49-F238E27FC236}">
                <a16:creationId xmlns:a16="http://schemas.microsoft.com/office/drawing/2014/main" id="{001C14DD-F779-F556-8781-0E74A99F22D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449188" y="1987354"/>
            <a:ext cx="6141250" cy="2117672"/>
          </a:xfrm>
          <a:prstGeom prst="rect">
            <a:avLst/>
          </a:prstGeom>
        </p:spPr>
      </p:pic>
      <p:pic>
        <p:nvPicPr>
          <p:cNvPr id="16" name="Image 13" descr="preencoded.png">
            <a:extLst>
              <a:ext uri="{FF2B5EF4-FFF2-40B4-BE49-F238E27FC236}">
                <a16:creationId xmlns:a16="http://schemas.microsoft.com/office/drawing/2014/main" id="{4AA6434E-9E63-A0A8-14AE-B32D60EB8CC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54861" y="4935805"/>
            <a:ext cx="3208451" cy="1221734"/>
          </a:xfrm>
          <a:prstGeom prst="rect">
            <a:avLst/>
          </a:prstGeom>
        </p:spPr>
      </p:pic>
      <p:pic>
        <p:nvPicPr>
          <p:cNvPr id="17" name="Image 14" descr="preencoded.png">
            <a:extLst>
              <a:ext uri="{FF2B5EF4-FFF2-40B4-BE49-F238E27FC236}">
                <a16:creationId xmlns:a16="http://schemas.microsoft.com/office/drawing/2014/main" id="{82201EC0-9E64-6E12-FE67-EFB817F27AB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91477" y="4999310"/>
            <a:ext cx="3208452" cy="1221734"/>
          </a:xfrm>
          <a:prstGeom prst="rect">
            <a:avLst/>
          </a:prstGeom>
        </p:spPr>
      </p:pic>
      <p:sp>
        <p:nvSpPr>
          <p:cNvPr id="21" name="Text 0">
            <a:extLst>
              <a:ext uri="{FF2B5EF4-FFF2-40B4-BE49-F238E27FC236}">
                <a16:creationId xmlns:a16="http://schemas.microsoft.com/office/drawing/2014/main" id="{D14F91C2-1178-CE9F-43D8-2B3E17A3874F}"/>
              </a:ext>
            </a:extLst>
          </p:cNvPr>
          <p:cNvSpPr/>
          <p:nvPr/>
        </p:nvSpPr>
        <p:spPr>
          <a:xfrm>
            <a:off x="390955" y="390955"/>
            <a:ext cx="11801045" cy="32579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565"/>
              </a:lnSpc>
              <a:buNone/>
            </a:pPr>
            <a:r>
              <a:rPr lang="en-US" sz="2700" b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Existing System: Static Resource Allocation</a:t>
            </a:r>
            <a:endParaRPr lang="en-US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1">
            <a:extLst>
              <a:ext uri="{FF2B5EF4-FFF2-40B4-BE49-F238E27FC236}">
                <a16:creationId xmlns:a16="http://schemas.microsoft.com/office/drawing/2014/main" id="{263DBA6C-19F4-D7AF-3724-50609FEAE9F1}"/>
              </a:ext>
            </a:extLst>
          </p:cNvPr>
          <p:cNvSpPr/>
          <p:nvPr/>
        </p:nvSpPr>
        <p:spPr>
          <a:xfrm>
            <a:off x="390955" y="944808"/>
            <a:ext cx="11801045" cy="228057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96"/>
              </a:lnSpc>
              <a:buNone/>
            </a:pPr>
            <a:r>
              <a:rPr lang="en-US" sz="1350" dirty="0">
                <a:solidFill>
                  <a:srgbClr val="4B556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Traditional rule-based schedulers fail to adapt to the high-dynamic nature of 6G environments.</a:t>
            </a:r>
            <a:endParaRPr lang="en-US" sz="13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 2">
            <a:extLst>
              <a:ext uri="{FF2B5EF4-FFF2-40B4-BE49-F238E27FC236}">
                <a16:creationId xmlns:a16="http://schemas.microsoft.com/office/drawing/2014/main" id="{FF6D82A6-C773-357C-AC44-E9A23196597D}"/>
              </a:ext>
            </a:extLst>
          </p:cNvPr>
          <p:cNvSpPr/>
          <p:nvPr/>
        </p:nvSpPr>
        <p:spPr>
          <a:xfrm>
            <a:off x="390955" y="1433501"/>
            <a:ext cx="4602119" cy="228057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96"/>
              </a:lnSpc>
              <a:buNone/>
            </a:pPr>
            <a:r>
              <a:rPr lang="en-US" sz="1500" b="1" kern="0" spc="70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LEGACY APPROACHES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 3">
            <a:extLst>
              <a:ext uri="{FF2B5EF4-FFF2-40B4-BE49-F238E27FC236}">
                <a16:creationId xmlns:a16="http://schemas.microsoft.com/office/drawing/2014/main" id="{D5C9815D-B6B7-B55B-194E-4AA82E71CC14}"/>
              </a:ext>
            </a:extLst>
          </p:cNvPr>
          <p:cNvSpPr/>
          <p:nvPr/>
        </p:nvSpPr>
        <p:spPr>
          <a:xfrm>
            <a:off x="954861" y="1987354"/>
            <a:ext cx="3907894" cy="22869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Round Robin (RR)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 4">
            <a:extLst>
              <a:ext uri="{FF2B5EF4-FFF2-40B4-BE49-F238E27FC236}">
                <a16:creationId xmlns:a16="http://schemas.microsoft.com/office/drawing/2014/main" id="{55D5E015-1C3F-E744-66F1-136522D018B0}"/>
              </a:ext>
            </a:extLst>
          </p:cNvPr>
          <p:cNvSpPr/>
          <p:nvPr/>
        </p:nvSpPr>
        <p:spPr>
          <a:xfrm>
            <a:off x="954861" y="2216047"/>
            <a:ext cx="3907894" cy="32579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3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Equal time slots for all users. Simple but ignores channel conditions, leading to massive throughput waste.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 5">
            <a:extLst>
              <a:ext uri="{FF2B5EF4-FFF2-40B4-BE49-F238E27FC236}">
                <a16:creationId xmlns:a16="http://schemas.microsoft.com/office/drawing/2014/main" id="{1980F0B4-732D-7636-B1A9-0E95D0BB272F}"/>
              </a:ext>
            </a:extLst>
          </p:cNvPr>
          <p:cNvSpPr/>
          <p:nvPr/>
        </p:nvSpPr>
        <p:spPr>
          <a:xfrm>
            <a:off x="997877" y="2932798"/>
            <a:ext cx="4705093" cy="22869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Proportional Fair (PF)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 6">
            <a:extLst>
              <a:ext uri="{FF2B5EF4-FFF2-40B4-BE49-F238E27FC236}">
                <a16:creationId xmlns:a16="http://schemas.microsoft.com/office/drawing/2014/main" id="{E09270F4-8BA6-DA79-5E54-6775020196BC}"/>
              </a:ext>
            </a:extLst>
          </p:cNvPr>
          <p:cNvSpPr/>
          <p:nvPr/>
        </p:nvSpPr>
        <p:spPr>
          <a:xfrm>
            <a:off x="997877" y="3161491"/>
            <a:ext cx="3864879" cy="32579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3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Balances throughput and fairness based on historical data. Still rule-based and non-predictive.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 7">
            <a:extLst>
              <a:ext uri="{FF2B5EF4-FFF2-40B4-BE49-F238E27FC236}">
                <a16:creationId xmlns:a16="http://schemas.microsoft.com/office/drawing/2014/main" id="{78EB466F-99B7-ECA3-218E-59E56BDFFBB8}"/>
              </a:ext>
            </a:extLst>
          </p:cNvPr>
          <p:cNvSpPr/>
          <p:nvPr/>
        </p:nvSpPr>
        <p:spPr>
          <a:xfrm>
            <a:off x="1000549" y="3878242"/>
            <a:ext cx="3862207" cy="22869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Max C/I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 8">
            <a:extLst>
              <a:ext uri="{FF2B5EF4-FFF2-40B4-BE49-F238E27FC236}">
                <a16:creationId xmlns:a16="http://schemas.microsoft.com/office/drawing/2014/main" id="{403A191B-AECB-B4C5-88C0-23D5A6FEBCEA}"/>
              </a:ext>
            </a:extLst>
          </p:cNvPr>
          <p:cNvSpPr/>
          <p:nvPr/>
        </p:nvSpPr>
        <p:spPr>
          <a:xfrm>
            <a:off x="1000549" y="4106935"/>
            <a:ext cx="3862207" cy="32579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3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Maximizes aggregate throughput but severely penalizes edge users, creating high inequality.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 9">
            <a:extLst>
              <a:ext uri="{FF2B5EF4-FFF2-40B4-BE49-F238E27FC236}">
                <a16:creationId xmlns:a16="http://schemas.microsoft.com/office/drawing/2014/main" id="{4961B3D8-6E77-C4D8-CBC5-5858732E5D9E}"/>
              </a:ext>
            </a:extLst>
          </p:cNvPr>
          <p:cNvSpPr/>
          <p:nvPr/>
        </p:nvSpPr>
        <p:spPr>
          <a:xfrm>
            <a:off x="5709825" y="1628979"/>
            <a:ext cx="6156266" cy="228057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96"/>
              </a:lnSpc>
              <a:buNone/>
            </a:pPr>
            <a:r>
              <a:rPr lang="en-US" sz="1350" b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Spectral Efficiency Loss</a:t>
            </a:r>
            <a:endParaRPr lang="en-US" sz="13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 10">
            <a:extLst>
              <a:ext uri="{FF2B5EF4-FFF2-40B4-BE49-F238E27FC236}">
                <a16:creationId xmlns:a16="http://schemas.microsoft.com/office/drawing/2014/main" id="{FDB6097E-1F20-7E0F-78AE-43CFBA70AC8C}"/>
              </a:ext>
            </a:extLst>
          </p:cNvPr>
          <p:cNvSpPr/>
          <p:nvPr/>
        </p:nvSpPr>
        <p:spPr>
          <a:xfrm>
            <a:off x="5449188" y="4170185"/>
            <a:ext cx="6156266" cy="16289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283"/>
              </a:lnSpc>
              <a:buNone/>
            </a:pPr>
            <a:r>
              <a:rPr lang="en-US" sz="1050" dirty="0">
                <a:solidFill>
                  <a:srgbClr val="6B7280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Static methods waste up to 60% of allocated spectrum.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 11">
            <a:extLst>
              <a:ext uri="{FF2B5EF4-FFF2-40B4-BE49-F238E27FC236}">
                <a16:creationId xmlns:a16="http://schemas.microsoft.com/office/drawing/2014/main" id="{F59A2A0A-D1B9-C7DF-29E2-AB9ED9AB8444}"/>
              </a:ext>
            </a:extLst>
          </p:cNvPr>
          <p:cNvSpPr/>
          <p:nvPr/>
        </p:nvSpPr>
        <p:spPr>
          <a:xfrm>
            <a:off x="1169164" y="5079798"/>
            <a:ext cx="2994148" cy="16289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3"/>
              </a:lnSpc>
              <a:buNone/>
            </a:pPr>
            <a:r>
              <a:rPr lang="en-US" sz="1050" b="1" dirty="0">
                <a:solidFill>
                  <a:srgbClr val="B91C1C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RIGIDITY PROBLEM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 12">
            <a:extLst>
              <a:ext uri="{FF2B5EF4-FFF2-40B4-BE49-F238E27FC236}">
                <a16:creationId xmlns:a16="http://schemas.microsoft.com/office/drawing/2014/main" id="{1E81B4DA-9711-8EC1-7AFD-34D6BCD1FB7F}"/>
              </a:ext>
            </a:extLst>
          </p:cNvPr>
          <p:cNvSpPr/>
          <p:nvPr/>
        </p:nvSpPr>
        <p:spPr>
          <a:xfrm>
            <a:off x="1280656" y="5424499"/>
            <a:ext cx="2947815" cy="37135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00" dirty="0">
                <a:solidFill>
                  <a:srgbClr val="DC262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Cannot predict traffic bursts or user mobility. Fails to support 6G's diverse QoS simultaneously.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 13">
            <a:extLst>
              <a:ext uri="{FF2B5EF4-FFF2-40B4-BE49-F238E27FC236}">
                <a16:creationId xmlns:a16="http://schemas.microsoft.com/office/drawing/2014/main" id="{7EE022D2-3843-188E-3CC3-DB571451A2C5}"/>
              </a:ext>
            </a:extLst>
          </p:cNvPr>
          <p:cNvSpPr/>
          <p:nvPr/>
        </p:nvSpPr>
        <p:spPr>
          <a:xfrm>
            <a:off x="6703692" y="5290871"/>
            <a:ext cx="2947814" cy="16289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3"/>
              </a:lnSpc>
              <a:buNone/>
            </a:pPr>
            <a:r>
              <a:rPr lang="en-US" sz="1050" b="1" dirty="0">
                <a:solidFill>
                  <a:srgbClr val="B91C1C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OPEX IMPACT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 14">
            <a:extLst>
              <a:ext uri="{FF2B5EF4-FFF2-40B4-BE49-F238E27FC236}">
                <a16:creationId xmlns:a16="http://schemas.microsoft.com/office/drawing/2014/main" id="{603A759B-ADD4-4C04-B607-1F1EF970699D}"/>
              </a:ext>
            </a:extLst>
          </p:cNvPr>
          <p:cNvSpPr/>
          <p:nvPr/>
        </p:nvSpPr>
        <p:spPr>
          <a:xfrm>
            <a:off x="6703692" y="5592933"/>
            <a:ext cx="2947814" cy="37135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00" dirty="0">
                <a:solidFill>
                  <a:srgbClr val="DC262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Requires frequent manual re-planning and lacks the microsecond-level speed needed for THz bands.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44819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3812"/>
          </a:xfrm>
        </p:spPr>
        <p:txBody>
          <a:bodyPr>
            <a:normAutofit/>
          </a:bodyPr>
          <a:lstStyle/>
          <a:p>
            <a:pPr algn="ctr"/>
            <a:endParaRPr lang="en-I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 0" descr="preencoded.png">
            <a:extLst>
              <a:ext uri="{FF2B5EF4-FFF2-40B4-BE49-F238E27FC236}">
                <a16:creationId xmlns:a16="http://schemas.microsoft.com/office/drawing/2014/main" id="{1DAC24BA-3A98-5585-F666-D4087A33C9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06" cy="6858000"/>
          </a:xfrm>
          <a:prstGeom prst="rect">
            <a:avLst/>
          </a:prstGeom>
        </p:spPr>
      </p:pic>
      <p:pic>
        <p:nvPicPr>
          <p:cNvPr id="6" name="Image 2" descr="preencoded.png">
            <a:extLst>
              <a:ext uri="{FF2B5EF4-FFF2-40B4-BE49-F238E27FC236}">
                <a16:creationId xmlns:a16="http://schemas.microsoft.com/office/drawing/2014/main" id="{6A22E8A3-B272-9CDF-488D-009E7BCA58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74" y="2053027"/>
            <a:ext cx="11367645" cy="1853851"/>
          </a:xfrm>
          <a:prstGeom prst="rect">
            <a:avLst/>
          </a:prstGeom>
        </p:spPr>
      </p:pic>
      <p:pic>
        <p:nvPicPr>
          <p:cNvPr id="7" name="Image 3" descr="preencoded.png">
            <a:extLst>
              <a:ext uri="{FF2B5EF4-FFF2-40B4-BE49-F238E27FC236}">
                <a16:creationId xmlns:a16="http://schemas.microsoft.com/office/drawing/2014/main" id="{63D1EC86-EE4D-B21A-8C2F-09E7A47D10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9981" y="2404529"/>
            <a:ext cx="615067" cy="615067"/>
          </a:xfrm>
          <a:prstGeom prst="rect">
            <a:avLst/>
          </a:prstGeom>
        </p:spPr>
      </p:pic>
      <p:pic>
        <p:nvPicPr>
          <p:cNvPr id="8" name="Image 4" descr="preencoded.png">
            <a:extLst>
              <a:ext uri="{FF2B5EF4-FFF2-40B4-BE49-F238E27FC236}">
                <a16:creationId xmlns:a16="http://schemas.microsoft.com/office/drawing/2014/main" id="{DBFB7307-9D55-9618-08BE-C4D7E3CF3C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5280" y="2564902"/>
            <a:ext cx="284469" cy="294199"/>
          </a:xfrm>
          <a:prstGeom prst="rect">
            <a:avLst/>
          </a:prstGeom>
        </p:spPr>
      </p:pic>
      <p:pic>
        <p:nvPicPr>
          <p:cNvPr id="9" name="Image 5" descr="preencoded.png">
            <a:extLst>
              <a:ext uri="{FF2B5EF4-FFF2-40B4-BE49-F238E27FC236}">
                <a16:creationId xmlns:a16="http://schemas.microsoft.com/office/drawing/2014/main" id="{7B91F8B4-46B5-ADAA-656D-11CFD2D92F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80587" y="2781858"/>
            <a:ext cx="115325" cy="192209"/>
          </a:xfrm>
          <a:prstGeom prst="rect">
            <a:avLst/>
          </a:prstGeom>
        </p:spPr>
      </p:pic>
      <p:pic>
        <p:nvPicPr>
          <p:cNvPr id="10" name="Image 6" descr="preencoded.png">
            <a:extLst>
              <a:ext uri="{FF2B5EF4-FFF2-40B4-BE49-F238E27FC236}">
                <a16:creationId xmlns:a16="http://schemas.microsoft.com/office/drawing/2014/main" id="{5136EC64-E59D-567E-1FF7-A4647B8F57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99550" y="2296892"/>
            <a:ext cx="3307908" cy="1335729"/>
          </a:xfrm>
          <a:prstGeom prst="rect">
            <a:avLst/>
          </a:prstGeom>
        </p:spPr>
      </p:pic>
      <p:pic>
        <p:nvPicPr>
          <p:cNvPr id="11" name="Image 7" descr="preencoded.png">
            <a:extLst>
              <a:ext uri="{FF2B5EF4-FFF2-40B4-BE49-F238E27FC236}">
                <a16:creationId xmlns:a16="http://schemas.microsoft.com/office/drawing/2014/main" id="{9037BB93-F3A1-7A44-CCF8-74D6BD32BDE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07477" y="2481412"/>
            <a:ext cx="492054" cy="492054"/>
          </a:xfrm>
          <a:prstGeom prst="rect">
            <a:avLst/>
          </a:prstGeom>
        </p:spPr>
      </p:pic>
      <p:pic>
        <p:nvPicPr>
          <p:cNvPr id="12" name="Image 8" descr="preencoded.png">
            <a:extLst>
              <a:ext uri="{FF2B5EF4-FFF2-40B4-BE49-F238E27FC236}">
                <a16:creationId xmlns:a16="http://schemas.microsoft.com/office/drawing/2014/main" id="{E52A1EC6-29C9-666C-30EA-E4EB5798374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38179" y="2612114"/>
            <a:ext cx="230650" cy="230650"/>
          </a:xfrm>
          <a:prstGeom prst="rect">
            <a:avLst/>
          </a:prstGeom>
        </p:spPr>
      </p:pic>
      <p:pic>
        <p:nvPicPr>
          <p:cNvPr id="13" name="Image 9" descr="preencoded.png">
            <a:extLst>
              <a:ext uri="{FF2B5EF4-FFF2-40B4-BE49-F238E27FC236}">
                <a16:creationId xmlns:a16="http://schemas.microsoft.com/office/drawing/2014/main" id="{BC0B7CAA-56F3-FF11-3B8B-DCC44B8933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53485" y="2781858"/>
            <a:ext cx="115326" cy="192209"/>
          </a:xfrm>
          <a:prstGeom prst="rect">
            <a:avLst/>
          </a:prstGeom>
        </p:spPr>
      </p:pic>
      <p:pic>
        <p:nvPicPr>
          <p:cNvPr id="14" name="Image 10" descr="preencoded.png">
            <a:extLst>
              <a:ext uri="{FF2B5EF4-FFF2-40B4-BE49-F238E27FC236}">
                <a16:creationId xmlns:a16="http://schemas.microsoft.com/office/drawing/2014/main" id="{A24B95A0-82CF-25F9-5158-A50A74BAC1B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76738" y="2404529"/>
            <a:ext cx="615067" cy="615067"/>
          </a:xfrm>
          <a:prstGeom prst="rect">
            <a:avLst/>
          </a:prstGeom>
        </p:spPr>
      </p:pic>
      <p:pic>
        <p:nvPicPr>
          <p:cNvPr id="15" name="Image 11" descr="preencoded.png">
            <a:extLst>
              <a:ext uri="{FF2B5EF4-FFF2-40B4-BE49-F238E27FC236}">
                <a16:creationId xmlns:a16="http://schemas.microsoft.com/office/drawing/2014/main" id="{6A868AF8-F76A-BB2D-0B35-F3F400EDB56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842036" y="2564902"/>
            <a:ext cx="284469" cy="294199"/>
          </a:xfrm>
          <a:prstGeom prst="rect">
            <a:avLst/>
          </a:prstGeom>
        </p:spPr>
      </p:pic>
      <p:pic>
        <p:nvPicPr>
          <p:cNvPr id="16" name="Image 12" descr="preencoded.png">
            <a:extLst>
              <a:ext uri="{FF2B5EF4-FFF2-40B4-BE49-F238E27FC236}">
                <a16:creationId xmlns:a16="http://schemas.microsoft.com/office/drawing/2014/main" id="{07F17089-80B6-0064-0163-78927CE5D34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2054" y="4124675"/>
            <a:ext cx="3612920" cy="1347021"/>
          </a:xfrm>
          <a:prstGeom prst="rect">
            <a:avLst/>
          </a:prstGeom>
        </p:spPr>
      </p:pic>
      <p:pic>
        <p:nvPicPr>
          <p:cNvPr id="17" name="Image 13" descr="preencoded.png">
            <a:extLst>
              <a:ext uri="{FF2B5EF4-FFF2-40B4-BE49-F238E27FC236}">
                <a16:creationId xmlns:a16="http://schemas.microsoft.com/office/drawing/2014/main" id="{73A03C6E-CD57-8910-BFE0-40680C8C081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6574" y="4346555"/>
            <a:ext cx="153767" cy="153767"/>
          </a:xfrm>
          <a:prstGeom prst="rect">
            <a:avLst/>
          </a:prstGeom>
        </p:spPr>
      </p:pic>
      <p:pic>
        <p:nvPicPr>
          <p:cNvPr id="18" name="Image 14" descr="preencoded.png">
            <a:extLst>
              <a:ext uri="{FF2B5EF4-FFF2-40B4-BE49-F238E27FC236}">
                <a16:creationId xmlns:a16="http://schemas.microsoft.com/office/drawing/2014/main" id="{5EB205A9-DE6B-8349-9702-B5F78758B95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6574" y="4691569"/>
            <a:ext cx="99948" cy="109919"/>
          </a:xfrm>
          <a:prstGeom prst="rect">
            <a:avLst/>
          </a:prstGeom>
        </p:spPr>
      </p:pic>
      <p:pic>
        <p:nvPicPr>
          <p:cNvPr id="19" name="Image 15" descr="preencoded.png">
            <a:extLst>
              <a:ext uri="{FF2B5EF4-FFF2-40B4-BE49-F238E27FC236}">
                <a16:creationId xmlns:a16="http://schemas.microsoft.com/office/drawing/2014/main" id="{6709C342-0D9F-6895-F29C-76AA0B5924C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6574" y="4906843"/>
            <a:ext cx="99948" cy="109919"/>
          </a:xfrm>
          <a:prstGeom prst="rect">
            <a:avLst/>
          </a:prstGeom>
        </p:spPr>
      </p:pic>
      <p:pic>
        <p:nvPicPr>
          <p:cNvPr id="20" name="Image 16" descr="preencoded.png">
            <a:extLst>
              <a:ext uri="{FF2B5EF4-FFF2-40B4-BE49-F238E27FC236}">
                <a16:creationId xmlns:a16="http://schemas.microsoft.com/office/drawing/2014/main" id="{96962A6B-B2E7-8709-5123-87931EFED6C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76574" y="5122116"/>
            <a:ext cx="99948" cy="109919"/>
          </a:xfrm>
          <a:prstGeom prst="rect">
            <a:avLst/>
          </a:prstGeom>
        </p:spPr>
      </p:pic>
      <p:pic>
        <p:nvPicPr>
          <p:cNvPr id="21" name="Image 17" descr="preencoded.png">
            <a:extLst>
              <a:ext uri="{FF2B5EF4-FFF2-40B4-BE49-F238E27FC236}">
                <a16:creationId xmlns:a16="http://schemas.microsoft.com/office/drawing/2014/main" id="{ACCC067B-59C6-D64F-9815-E0FA7F7E8BC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289493" y="4124675"/>
            <a:ext cx="3612920" cy="1347021"/>
          </a:xfrm>
          <a:prstGeom prst="rect">
            <a:avLst/>
          </a:prstGeom>
        </p:spPr>
      </p:pic>
      <p:pic>
        <p:nvPicPr>
          <p:cNvPr id="22" name="Image 18" descr="preencoded.png">
            <a:extLst>
              <a:ext uri="{FF2B5EF4-FFF2-40B4-BE49-F238E27FC236}">
                <a16:creationId xmlns:a16="http://schemas.microsoft.com/office/drawing/2014/main" id="{496B74D5-746F-AFCB-032D-B2ADB2C5C43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474014" y="4346555"/>
            <a:ext cx="192209" cy="153767"/>
          </a:xfrm>
          <a:prstGeom prst="rect">
            <a:avLst/>
          </a:prstGeom>
        </p:spPr>
      </p:pic>
      <p:pic>
        <p:nvPicPr>
          <p:cNvPr id="23" name="Image 19" descr="preencoded.png">
            <a:extLst>
              <a:ext uri="{FF2B5EF4-FFF2-40B4-BE49-F238E27FC236}">
                <a16:creationId xmlns:a16="http://schemas.microsoft.com/office/drawing/2014/main" id="{3E076C31-2A45-3A84-75E9-0AD0E56796E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74014" y="4691569"/>
            <a:ext cx="99949" cy="109919"/>
          </a:xfrm>
          <a:prstGeom prst="rect">
            <a:avLst/>
          </a:prstGeom>
        </p:spPr>
      </p:pic>
      <p:pic>
        <p:nvPicPr>
          <p:cNvPr id="24" name="Image 20" descr="preencoded.png">
            <a:extLst>
              <a:ext uri="{FF2B5EF4-FFF2-40B4-BE49-F238E27FC236}">
                <a16:creationId xmlns:a16="http://schemas.microsoft.com/office/drawing/2014/main" id="{FB6D314A-7C4B-960A-7DCD-901DE6992D6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74014" y="4906843"/>
            <a:ext cx="99949" cy="109919"/>
          </a:xfrm>
          <a:prstGeom prst="rect">
            <a:avLst/>
          </a:prstGeom>
        </p:spPr>
      </p:pic>
      <p:pic>
        <p:nvPicPr>
          <p:cNvPr id="25" name="Image 21" descr="preencoded.png">
            <a:extLst>
              <a:ext uri="{FF2B5EF4-FFF2-40B4-BE49-F238E27FC236}">
                <a16:creationId xmlns:a16="http://schemas.microsoft.com/office/drawing/2014/main" id="{E487C3BF-A60C-F953-E9E2-396F1C5190A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474014" y="5122116"/>
            <a:ext cx="99949" cy="109919"/>
          </a:xfrm>
          <a:prstGeom prst="rect">
            <a:avLst/>
          </a:prstGeom>
        </p:spPr>
      </p:pic>
      <p:pic>
        <p:nvPicPr>
          <p:cNvPr id="26" name="Image 22" descr="preencoded.png">
            <a:extLst>
              <a:ext uri="{FF2B5EF4-FFF2-40B4-BE49-F238E27FC236}">
                <a16:creationId xmlns:a16="http://schemas.microsoft.com/office/drawing/2014/main" id="{BF94166F-7FC9-B244-847C-18C20B819BA2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086933" y="4124675"/>
            <a:ext cx="3612919" cy="1347021"/>
          </a:xfrm>
          <a:prstGeom prst="rect">
            <a:avLst/>
          </a:prstGeom>
        </p:spPr>
      </p:pic>
      <p:pic>
        <p:nvPicPr>
          <p:cNvPr id="27" name="Image 23" descr="preencoded.png">
            <a:extLst>
              <a:ext uri="{FF2B5EF4-FFF2-40B4-BE49-F238E27FC236}">
                <a16:creationId xmlns:a16="http://schemas.microsoft.com/office/drawing/2014/main" id="{0E06E075-F84D-0E40-6E5C-D4745B281ED8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271453" y="4346555"/>
            <a:ext cx="115325" cy="153767"/>
          </a:xfrm>
          <a:prstGeom prst="rect">
            <a:avLst/>
          </a:prstGeom>
        </p:spPr>
      </p:pic>
      <p:pic>
        <p:nvPicPr>
          <p:cNvPr id="28" name="Image 24" descr="preencoded.png">
            <a:extLst>
              <a:ext uri="{FF2B5EF4-FFF2-40B4-BE49-F238E27FC236}">
                <a16:creationId xmlns:a16="http://schemas.microsoft.com/office/drawing/2014/main" id="{B055518C-4189-AF31-CBCE-C0CAC54D9B78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271453" y="4660816"/>
            <a:ext cx="3243879" cy="246027"/>
          </a:xfrm>
          <a:prstGeom prst="rect">
            <a:avLst/>
          </a:prstGeom>
        </p:spPr>
      </p:pic>
      <p:pic>
        <p:nvPicPr>
          <p:cNvPr id="29" name="Image 25" descr="preencoded.png">
            <a:extLst>
              <a:ext uri="{FF2B5EF4-FFF2-40B4-BE49-F238E27FC236}">
                <a16:creationId xmlns:a16="http://schemas.microsoft.com/office/drawing/2014/main" id="{90E09E3B-2697-3A6E-B158-C0298AC03222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92054" y="5717723"/>
            <a:ext cx="5542453" cy="628402"/>
          </a:xfrm>
          <a:prstGeom prst="rect">
            <a:avLst/>
          </a:prstGeom>
        </p:spPr>
      </p:pic>
      <p:pic>
        <p:nvPicPr>
          <p:cNvPr id="30" name="Image 26" descr="preencoded.png">
            <a:extLst>
              <a:ext uri="{FF2B5EF4-FFF2-40B4-BE49-F238E27FC236}">
                <a16:creationId xmlns:a16="http://schemas.microsoft.com/office/drawing/2014/main" id="{8C9ED9E2-3515-DA26-4C5B-77AC3953EF93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15067" y="5932395"/>
            <a:ext cx="169143" cy="198936"/>
          </a:xfrm>
          <a:prstGeom prst="rect">
            <a:avLst/>
          </a:prstGeom>
        </p:spPr>
      </p:pic>
      <p:pic>
        <p:nvPicPr>
          <p:cNvPr id="31" name="Image 27" descr="preencoded.png">
            <a:extLst>
              <a:ext uri="{FF2B5EF4-FFF2-40B4-BE49-F238E27FC236}">
                <a16:creationId xmlns:a16="http://schemas.microsoft.com/office/drawing/2014/main" id="{EFC4C933-78CC-7979-78F7-B785DE3B2749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157520" y="5717723"/>
            <a:ext cx="5542453" cy="628402"/>
          </a:xfrm>
          <a:prstGeom prst="rect">
            <a:avLst/>
          </a:prstGeom>
        </p:spPr>
      </p:pic>
      <p:pic>
        <p:nvPicPr>
          <p:cNvPr id="32" name="Image 28" descr="preencoded.png">
            <a:extLst>
              <a:ext uri="{FF2B5EF4-FFF2-40B4-BE49-F238E27FC236}">
                <a16:creationId xmlns:a16="http://schemas.microsoft.com/office/drawing/2014/main" id="{F1FA8DCE-ACBB-28C0-4899-6AA9909EBA28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280534" y="5935759"/>
            <a:ext cx="192209" cy="192209"/>
          </a:xfrm>
          <a:prstGeom prst="rect">
            <a:avLst/>
          </a:prstGeom>
        </p:spPr>
      </p:pic>
      <p:pic>
        <p:nvPicPr>
          <p:cNvPr id="33" name="Image 29" descr="preencoded.png">
            <a:extLst>
              <a:ext uri="{FF2B5EF4-FFF2-40B4-BE49-F238E27FC236}">
                <a16:creationId xmlns:a16="http://schemas.microsoft.com/office/drawing/2014/main" id="{59F7F155-84B8-AE39-FEC1-5AEBC46BCEB4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0" y="6469138"/>
            <a:ext cx="12191906" cy="388862"/>
          </a:xfrm>
          <a:prstGeom prst="rect">
            <a:avLst/>
          </a:prstGeom>
        </p:spPr>
      </p:pic>
      <p:sp>
        <p:nvSpPr>
          <p:cNvPr id="39" name="Text 0">
            <a:extLst>
              <a:ext uri="{FF2B5EF4-FFF2-40B4-BE49-F238E27FC236}">
                <a16:creationId xmlns:a16="http://schemas.microsoft.com/office/drawing/2014/main" id="{C939AEEB-4D54-97D7-00F2-E8C344A1F4FA}"/>
              </a:ext>
            </a:extLst>
          </p:cNvPr>
          <p:cNvSpPr/>
          <p:nvPr/>
        </p:nvSpPr>
        <p:spPr>
          <a:xfrm>
            <a:off x="492054" y="613626"/>
            <a:ext cx="6888753" cy="153767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11"/>
              </a:lnSpc>
              <a:buNone/>
            </a:pPr>
            <a:r>
              <a:rPr lang="en-US" sz="1050" b="1" kern="0" spc="312" dirty="0">
                <a:solidFill>
                  <a:srgbClr val="00BFF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SOLUTION OVERVIEW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 1">
            <a:extLst>
              <a:ext uri="{FF2B5EF4-FFF2-40B4-BE49-F238E27FC236}">
                <a16:creationId xmlns:a16="http://schemas.microsoft.com/office/drawing/2014/main" id="{66C91837-7FAD-18B8-AA00-C4A530C3BCD6}"/>
              </a:ext>
            </a:extLst>
          </p:cNvPr>
          <p:cNvSpPr/>
          <p:nvPr/>
        </p:nvSpPr>
        <p:spPr>
          <a:xfrm>
            <a:off x="492054" y="828899"/>
            <a:ext cx="6888753" cy="91443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600"/>
              </a:lnSpc>
              <a:buNone/>
            </a:pPr>
            <a:r>
              <a:rPr lang="en-US" sz="3600" b="1" kern="0" spc="-89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Proposed System: AI-Based Dynamic Allocation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 2">
            <a:extLst>
              <a:ext uri="{FF2B5EF4-FFF2-40B4-BE49-F238E27FC236}">
                <a16:creationId xmlns:a16="http://schemas.microsoft.com/office/drawing/2014/main" id="{407D2D9F-5FB0-9A96-1EEC-3E3B8CAD6EE9}"/>
              </a:ext>
            </a:extLst>
          </p:cNvPr>
          <p:cNvSpPr/>
          <p:nvPr/>
        </p:nvSpPr>
        <p:spPr>
          <a:xfrm>
            <a:off x="1673175" y="3142609"/>
            <a:ext cx="1068679" cy="22860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Network State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 3">
            <a:extLst>
              <a:ext uri="{FF2B5EF4-FFF2-40B4-BE49-F238E27FC236}">
                <a16:creationId xmlns:a16="http://schemas.microsoft.com/office/drawing/2014/main" id="{353131B2-5E14-3EB2-105A-7A0BD071AFB6}"/>
              </a:ext>
            </a:extLst>
          </p:cNvPr>
          <p:cNvSpPr/>
          <p:nvPr/>
        </p:nvSpPr>
        <p:spPr>
          <a:xfrm>
            <a:off x="1338732" y="3401971"/>
            <a:ext cx="1737565" cy="1230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969"/>
              </a:lnSpc>
              <a:buNone/>
            </a:pPr>
            <a:r>
              <a:rPr lang="en-US" sz="900" dirty="0">
                <a:solidFill>
                  <a:srgbClr val="64748B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CSI, Traffic Load, QoS Demands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 4">
            <a:extLst>
              <a:ext uri="{FF2B5EF4-FFF2-40B4-BE49-F238E27FC236}">
                <a16:creationId xmlns:a16="http://schemas.microsoft.com/office/drawing/2014/main" id="{A6AF6204-09BB-11A6-47E1-B7BA2788E9E3}"/>
              </a:ext>
            </a:extLst>
          </p:cNvPr>
          <p:cNvSpPr/>
          <p:nvPr/>
        </p:nvSpPr>
        <p:spPr>
          <a:xfrm>
            <a:off x="3799962" y="3004820"/>
            <a:ext cx="1557656" cy="14283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25"/>
              </a:lnSpc>
              <a:buNone/>
            </a:pPr>
            <a:r>
              <a:rPr lang="en-US" sz="750" b="1" dirty="0">
                <a:solidFill>
                  <a:srgbClr val="00BFF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OBSERVATION</a:t>
            </a:r>
            <a:endParaRPr lang="en-US" sz="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 5">
            <a:extLst>
              <a:ext uri="{FF2B5EF4-FFF2-40B4-BE49-F238E27FC236}">
                <a16:creationId xmlns:a16="http://schemas.microsoft.com/office/drawing/2014/main" id="{4725BEEF-2553-F9C6-3A1E-E8B4ADA2990C}"/>
              </a:ext>
            </a:extLst>
          </p:cNvPr>
          <p:cNvSpPr/>
          <p:nvPr/>
        </p:nvSpPr>
        <p:spPr>
          <a:xfrm>
            <a:off x="5838334" y="3065726"/>
            <a:ext cx="830341" cy="22860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0BFF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DQN Agent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 6">
            <a:extLst>
              <a:ext uri="{FF2B5EF4-FFF2-40B4-BE49-F238E27FC236}">
                <a16:creationId xmlns:a16="http://schemas.microsoft.com/office/drawing/2014/main" id="{B811E0CF-E45C-C209-4D3F-C311E0E22B49}"/>
              </a:ext>
            </a:extLst>
          </p:cNvPr>
          <p:cNvSpPr/>
          <p:nvPr/>
        </p:nvSpPr>
        <p:spPr>
          <a:xfrm>
            <a:off x="5254020" y="3325087"/>
            <a:ext cx="1998968" cy="1230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969"/>
              </a:lnSpc>
              <a:buNone/>
            </a:pPr>
            <a:r>
              <a:rPr lang="en-US" sz="900" dirty="0">
                <a:solidFill>
                  <a:srgbClr val="CBD5E1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Policy Learning &amp; Q-Value Estimation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 7">
            <a:extLst>
              <a:ext uri="{FF2B5EF4-FFF2-40B4-BE49-F238E27FC236}">
                <a16:creationId xmlns:a16="http://schemas.microsoft.com/office/drawing/2014/main" id="{FF59CAE7-E8AD-2769-464A-177637EDC573}"/>
              </a:ext>
            </a:extLst>
          </p:cNvPr>
          <p:cNvSpPr/>
          <p:nvPr/>
        </p:nvSpPr>
        <p:spPr>
          <a:xfrm>
            <a:off x="8030471" y="3004820"/>
            <a:ext cx="849631" cy="14283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25"/>
              </a:lnSpc>
              <a:buNone/>
            </a:pPr>
            <a:r>
              <a:rPr lang="en-US" sz="750" b="1" dirty="0">
                <a:solidFill>
                  <a:srgbClr val="00BFF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ACTION</a:t>
            </a:r>
            <a:endParaRPr lang="en-US" sz="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Text 8">
            <a:extLst>
              <a:ext uri="{FF2B5EF4-FFF2-40B4-BE49-F238E27FC236}">
                <a16:creationId xmlns:a16="http://schemas.microsoft.com/office/drawing/2014/main" id="{5069370B-4685-03C2-D1D8-92ED01A36E31}"/>
              </a:ext>
            </a:extLst>
          </p:cNvPr>
          <p:cNvSpPr/>
          <p:nvPr/>
        </p:nvSpPr>
        <p:spPr>
          <a:xfrm>
            <a:off x="9338451" y="3142609"/>
            <a:ext cx="1291641" cy="22860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Allocation Engine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 9">
            <a:extLst>
              <a:ext uri="{FF2B5EF4-FFF2-40B4-BE49-F238E27FC236}">
                <a16:creationId xmlns:a16="http://schemas.microsoft.com/office/drawing/2014/main" id="{2E42A1BE-0CD1-3206-14B3-4EFA3960085E}"/>
              </a:ext>
            </a:extLst>
          </p:cNvPr>
          <p:cNvSpPr/>
          <p:nvPr/>
        </p:nvSpPr>
        <p:spPr>
          <a:xfrm>
            <a:off x="9250035" y="3401971"/>
            <a:ext cx="1468473" cy="1230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969"/>
              </a:lnSpc>
              <a:buNone/>
            </a:pPr>
            <a:r>
              <a:rPr lang="en-US" sz="900" dirty="0">
                <a:solidFill>
                  <a:srgbClr val="64748B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Subcarriers, Power, Beams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 10">
            <a:extLst>
              <a:ext uri="{FF2B5EF4-FFF2-40B4-BE49-F238E27FC236}">
                <a16:creationId xmlns:a16="http://schemas.microsoft.com/office/drawing/2014/main" id="{8190E973-773A-1E2E-34CF-4A63597CEE32}"/>
              </a:ext>
            </a:extLst>
          </p:cNvPr>
          <p:cNvSpPr/>
          <p:nvPr/>
        </p:nvSpPr>
        <p:spPr>
          <a:xfrm>
            <a:off x="891848" y="4309195"/>
            <a:ext cx="3398516" cy="22860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State Space (S)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 11">
            <a:extLst>
              <a:ext uri="{FF2B5EF4-FFF2-40B4-BE49-F238E27FC236}">
                <a16:creationId xmlns:a16="http://schemas.microsoft.com/office/drawing/2014/main" id="{B60B0791-D15C-B8FD-0FFB-9A612EFA52F7}"/>
              </a:ext>
            </a:extLst>
          </p:cNvPr>
          <p:cNvSpPr/>
          <p:nvPr/>
        </p:nvSpPr>
        <p:spPr>
          <a:xfrm>
            <a:off x="838029" y="4660816"/>
            <a:ext cx="4163176" cy="153767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211"/>
              </a:lnSpc>
              <a:buNone/>
            </a:pPr>
            <a:r>
              <a:rPr lang="en-US" sz="1050" dirty="0">
                <a:solidFill>
                  <a:srgbClr val="475569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Channel Quality (CQI)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Text 12">
            <a:extLst>
              <a:ext uri="{FF2B5EF4-FFF2-40B4-BE49-F238E27FC236}">
                <a16:creationId xmlns:a16="http://schemas.microsoft.com/office/drawing/2014/main" id="{51D7D5F4-4AD6-5D0C-B82C-D571596DD60E}"/>
              </a:ext>
            </a:extLst>
          </p:cNvPr>
          <p:cNvSpPr/>
          <p:nvPr/>
        </p:nvSpPr>
        <p:spPr>
          <a:xfrm>
            <a:off x="838029" y="4876090"/>
            <a:ext cx="3243879" cy="15376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211"/>
              </a:lnSpc>
              <a:buNone/>
            </a:pPr>
            <a:r>
              <a:rPr lang="en-US" sz="1050" dirty="0">
                <a:solidFill>
                  <a:srgbClr val="475569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Buffer Occupancy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Text 13">
            <a:extLst>
              <a:ext uri="{FF2B5EF4-FFF2-40B4-BE49-F238E27FC236}">
                <a16:creationId xmlns:a16="http://schemas.microsoft.com/office/drawing/2014/main" id="{244926BD-79D6-380E-A026-D60F2EE428EF}"/>
              </a:ext>
            </a:extLst>
          </p:cNvPr>
          <p:cNvSpPr/>
          <p:nvPr/>
        </p:nvSpPr>
        <p:spPr>
          <a:xfrm>
            <a:off x="838029" y="5091363"/>
            <a:ext cx="3243879" cy="153767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211"/>
              </a:lnSpc>
              <a:buNone/>
            </a:pPr>
            <a:r>
              <a:rPr lang="en-US" sz="1050" dirty="0">
                <a:solidFill>
                  <a:srgbClr val="475569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Interference Map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Text 14">
            <a:extLst>
              <a:ext uri="{FF2B5EF4-FFF2-40B4-BE49-F238E27FC236}">
                <a16:creationId xmlns:a16="http://schemas.microsoft.com/office/drawing/2014/main" id="{2A1402D4-B053-D859-11FA-756AC7C51008}"/>
              </a:ext>
            </a:extLst>
          </p:cNvPr>
          <p:cNvSpPr/>
          <p:nvPr/>
        </p:nvSpPr>
        <p:spPr>
          <a:xfrm>
            <a:off x="4727729" y="4309195"/>
            <a:ext cx="3625084" cy="22860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Action Space (A)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Text 15">
            <a:extLst>
              <a:ext uri="{FF2B5EF4-FFF2-40B4-BE49-F238E27FC236}">
                <a16:creationId xmlns:a16="http://schemas.microsoft.com/office/drawing/2014/main" id="{8F30797C-DE12-A4AC-68FB-8540F561A203}"/>
              </a:ext>
            </a:extLst>
          </p:cNvPr>
          <p:cNvSpPr/>
          <p:nvPr/>
        </p:nvSpPr>
        <p:spPr>
          <a:xfrm>
            <a:off x="4635469" y="4660816"/>
            <a:ext cx="4163176" cy="153767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211"/>
              </a:lnSpc>
              <a:buNone/>
            </a:pPr>
            <a:r>
              <a:rPr lang="en-US" sz="1050" dirty="0">
                <a:solidFill>
                  <a:srgbClr val="475569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Subcarrier Assignment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Text 16">
            <a:extLst>
              <a:ext uri="{FF2B5EF4-FFF2-40B4-BE49-F238E27FC236}">
                <a16:creationId xmlns:a16="http://schemas.microsoft.com/office/drawing/2014/main" id="{B8D5D93F-7B22-62BF-7CFB-7AE88BCF8EAA}"/>
              </a:ext>
            </a:extLst>
          </p:cNvPr>
          <p:cNvSpPr/>
          <p:nvPr/>
        </p:nvSpPr>
        <p:spPr>
          <a:xfrm>
            <a:off x="4635469" y="4876090"/>
            <a:ext cx="4163176" cy="15376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211"/>
              </a:lnSpc>
              <a:buNone/>
            </a:pPr>
            <a:r>
              <a:rPr lang="en-US" sz="1050" dirty="0">
                <a:solidFill>
                  <a:srgbClr val="475569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Transmit Power Levels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Text 17">
            <a:extLst>
              <a:ext uri="{FF2B5EF4-FFF2-40B4-BE49-F238E27FC236}">
                <a16:creationId xmlns:a16="http://schemas.microsoft.com/office/drawing/2014/main" id="{483F57E8-B7B3-10B6-E261-99E278A7609A}"/>
              </a:ext>
            </a:extLst>
          </p:cNvPr>
          <p:cNvSpPr/>
          <p:nvPr/>
        </p:nvSpPr>
        <p:spPr>
          <a:xfrm>
            <a:off x="4635469" y="5091363"/>
            <a:ext cx="3243879" cy="153767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211"/>
              </a:lnSpc>
              <a:buNone/>
            </a:pPr>
            <a:r>
              <a:rPr lang="en-US" sz="1050" dirty="0">
                <a:solidFill>
                  <a:srgbClr val="475569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MCS Selection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Text 18">
            <a:extLst>
              <a:ext uri="{FF2B5EF4-FFF2-40B4-BE49-F238E27FC236}">
                <a16:creationId xmlns:a16="http://schemas.microsoft.com/office/drawing/2014/main" id="{989B2A79-A06A-F5CF-339A-926462625BE2}"/>
              </a:ext>
            </a:extLst>
          </p:cNvPr>
          <p:cNvSpPr/>
          <p:nvPr/>
        </p:nvSpPr>
        <p:spPr>
          <a:xfrm>
            <a:off x="8448285" y="4309195"/>
            <a:ext cx="3743715" cy="22860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Reward Function (R)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Text 19">
            <a:extLst>
              <a:ext uri="{FF2B5EF4-FFF2-40B4-BE49-F238E27FC236}">
                <a16:creationId xmlns:a16="http://schemas.microsoft.com/office/drawing/2014/main" id="{5F5E4B3C-BC9F-47A4-DC9F-9901743702E9}"/>
              </a:ext>
            </a:extLst>
          </p:cNvPr>
          <p:cNvSpPr/>
          <p:nvPr/>
        </p:nvSpPr>
        <p:spPr>
          <a:xfrm>
            <a:off x="8332960" y="4660816"/>
            <a:ext cx="3859040" cy="246027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969"/>
              </a:lnSpc>
              <a:buNone/>
            </a:pPr>
            <a:r>
              <a:rPr lang="en-US" sz="900" dirty="0">
                <a:solidFill>
                  <a:srgbClr val="002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= α·Th + β·Fair − γ·Lat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 20">
            <a:extLst>
              <a:ext uri="{FF2B5EF4-FFF2-40B4-BE49-F238E27FC236}">
                <a16:creationId xmlns:a16="http://schemas.microsoft.com/office/drawing/2014/main" id="{7A0EAAB0-7B68-4A20-41AC-FE3062F54737}"/>
              </a:ext>
            </a:extLst>
          </p:cNvPr>
          <p:cNvSpPr/>
          <p:nvPr/>
        </p:nvSpPr>
        <p:spPr>
          <a:xfrm>
            <a:off x="8271453" y="4999103"/>
            <a:ext cx="3243879" cy="28807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34"/>
              </a:lnSpc>
              <a:buNone/>
            </a:pPr>
            <a:r>
              <a:rPr lang="en-US" sz="825" i="1" dirty="0">
                <a:solidFill>
                  <a:srgbClr val="64748B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Balanced optimization of throughput, fairness, and latency constraints.</a:t>
            </a:r>
            <a:endParaRPr lang="en-US" sz="82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 21">
            <a:extLst>
              <a:ext uri="{FF2B5EF4-FFF2-40B4-BE49-F238E27FC236}">
                <a16:creationId xmlns:a16="http://schemas.microsoft.com/office/drawing/2014/main" id="{79F90276-AB27-9FEA-CEAD-EC594707631F}"/>
              </a:ext>
            </a:extLst>
          </p:cNvPr>
          <p:cNvSpPr/>
          <p:nvPr/>
        </p:nvSpPr>
        <p:spPr>
          <a:xfrm>
            <a:off x="907224" y="5840736"/>
            <a:ext cx="3964930" cy="153767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11"/>
              </a:lnSpc>
              <a:buNone/>
            </a:pPr>
            <a:r>
              <a:rPr lang="en-US" sz="1050" b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REAL-TIME ADAPTATION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Text 22">
            <a:extLst>
              <a:ext uri="{FF2B5EF4-FFF2-40B4-BE49-F238E27FC236}">
                <a16:creationId xmlns:a16="http://schemas.microsoft.com/office/drawing/2014/main" id="{343E836E-C2DA-259D-5211-ABF6DAA962FB}"/>
              </a:ext>
            </a:extLst>
          </p:cNvPr>
          <p:cNvSpPr/>
          <p:nvPr/>
        </p:nvSpPr>
        <p:spPr>
          <a:xfrm>
            <a:off x="907224" y="6048322"/>
            <a:ext cx="10195583" cy="1383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969"/>
              </a:lnSpc>
              <a:buNone/>
            </a:pPr>
            <a:r>
              <a:rPr lang="en-US" sz="900" dirty="0">
                <a:solidFill>
                  <a:srgbClr val="475569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Responds to non-stationary channel dynamics in microseconds.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Text 23">
            <a:extLst>
              <a:ext uri="{FF2B5EF4-FFF2-40B4-BE49-F238E27FC236}">
                <a16:creationId xmlns:a16="http://schemas.microsoft.com/office/drawing/2014/main" id="{61BE8B57-2AD6-C77B-7476-A6F2FBA93638}"/>
              </a:ext>
            </a:extLst>
          </p:cNvPr>
          <p:cNvSpPr/>
          <p:nvPr/>
        </p:nvSpPr>
        <p:spPr>
          <a:xfrm>
            <a:off x="6595756" y="5840736"/>
            <a:ext cx="4163176" cy="153767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11"/>
              </a:lnSpc>
              <a:buNone/>
            </a:pPr>
            <a:r>
              <a:rPr lang="en-US" sz="1050" b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SCALABLE INTELLIGENCE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Text 24">
            <a:extLst>
              <a:ext uri="{FF2B5EF4-FFF2-40B4-BE49-F238E27FC236}">
                <a16:creationId xmlns:a16="http://schemas.microsoft.com/office/drawing/2014/main" id="{D98B322B-DDDD-988B-D3DB-5A24C7FE312E}"/>
              </a:ext>
            </a:extLst>
          </p:cNvPr>
          <p:cNvSpPr/>
          <p:nvPr/>
        </p:nvSpPr>
        <p:spPr>
          <a:xfrm>
            <a:off x="6595756" y="6048322"/>
            <a:ext cx="5596244" cy="1383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969"/>
              </a:lnSpc>
              <a:buNone/>
            </a:pPr>
            <a:r>
              <a:rPr lang="en-US" sz="900" dirty="0">
                <a:solidFill>
                  <a:srgbClr val="475569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Handles massive MIMO and THz state spaces efficiently.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45752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5620"/>
            <a:ext cx="10515600" cy="599151"/>
          </a:xfrm>
        </p:spPr>
        <p:txBody>
          <a:bodyPr>
            <a:noAutofit/>
          </a:bodyPr>
          <a:lstStyle/>
          <a:p>
            <a:pPr algn="ctr"/>
            <a:endParaRPr lang="en-US" sz="2800" b="1" dirty="0"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E670762F-97B4-D5F7-8581-A8F0A7B915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662"/>
            <a:ext cx="12192000" cy="6743700"/>
          </a:xfrm>
          <a:prstGeom prst="rect">
            <a:avLst/>
          </a:prstGeom>
        </p:spPr>
      </p:pic>
      <p:pic>
        <p:nvPicPr>
          <p:cNvPr id="5" name="Image 2" descr="preencoded.png">
            <a:extLst>
              <a:ext uri="{FF2B5EF4-FFF2-40B4-BE49-F238E27FC236}">
                <a16:creationId xmlns:a16="http://schemas.microsoft.com/office/drawing/2014/main" id="{CFE5B46C-3C46-E587-46C9-3619237017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562100"/>
            <a:ext cx="3454301" cy="2181225"/>
          </a:xfrm>
          <a:prstGeom prst="rect">
            <a:avLst/>
          </a:prstGeom>
        </p:spPr>
      </p:pic>
      <p:pic>
        <p:nvPicPr>
          <p:cNvPr id="6" name="Image 3" descr="preencoded.png">
            <a:extLst>
              <a:ext uri="{FF2B5EF4-FFF2-40B4-BE49-F238E27FC236}">
                <a16:creationId xmlns:a16="http://schemas.microsoft.com/office/drawing/2014/main" id="{9E3F805C-2234-7B8C-FF41-47B0697570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1790700"/>
            <a:ext cx="457200" cy="457200"/>
          </a:xfrm>
          <a:prstGeom prst="rect">
            <a:avLst/>
          </a:prstGeom>
        </p:spPr>
      </p:pic>
      <p:pic>
        <p:nvPicPr>
          <p:cNvPr id="7" name="Image 4" descr="preencoded.png">
            <a:extLst>
              <a:ext uri="{FF2B5EF4-FFF2-40B4-BE49-F238E27FC236}">
                <a16:creationId xmlns:a16="http://schemas.microsoft.com/office/drawing/2014/main" id="{085FB19D-72C1-E63B-0B9F-88EEE1E445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550" y="1924050"/>
            <a:ext cx="190500" cy="190500"/>
          </a:xfrm>
          <a:prstGeom prst="rect">
            <a:avLst/>
          </a:prstGeom>
        </p:spPr>
      </p:pic>
      <p:pic>
        <p:nvPicPr>
          <p:cNvPr id="8" name="Image 5" descr="preencoded.png">
            <a:extLst>
              <a:ext uri="{FF2B5EF4-FFF2-40B4-BE49-F238E27FC236}">
                <a16:creationId xmlns:a16="http://schemas.microsoft.com/office/drawing/2014/main" id="{B3D11F5B-755E-DC59-AA39-9B9DC1A2A6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0" y="2438400"/>
            <a:ext cx="114300" cy="133350"/>
          </a:xfrm>
          <a:prstGeom prst="rect">
            <a:avLst/>
          </a:prstGeom>
        </p:spPr>
      </p:pic>
      <p:pic>
        <p:nvPicPr>
          <p:cNvPr id="9" name="Image 6" descr="preencoded.png">
            <a:extLst>
              <a:ext uri="{FF2B5EF4-FFF2-40B4-BE49-F238E27FC236}">
                <a16:creationId xmlns:a16="http://schemas.microsoft.com/office/drawing/2014/main" id="{6CC83A62-B6DD-54C0-FF32-24A81929B4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0" y="2743200"/>
            <a:ext cx="114300" cy="133350"/>
          </a:xfrm>
          <a:prstGeom prst="rect">
            <a:avLst/>
          </a:prstGeom>
        </p:spPr>
      </p:pic>
      <p:pic>
        <p:nvPicPr>
          <p:cNvPr id="10" name="Image 7" descr="preencoded.png">
            <a:extLst>
              <a:ext uri="{FF2B5EF4-FFF2-40B4-BE49-F238E27FC236}">
                <a16:creationId xmlns:a16="http://schemas.microsoft.com/office/drawing/2014/main" id="{7E6AE3E6-1A30-C13D-07DA-F0A9D0CE2A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0" y="3048000"/>
            <a:ext cx="114300" cy="133350"/>
          </a:xfrm>
          <a:prstGeom prst="rect">
            <a:avLst/>
          </a:prstGeom>
        </p:spPr>
      </p:pic>
      <p:pic>
        <p:nvPicPr>
          <p:cNvPr id="11" name="Image 8" descr="preencoded.png">
            <a:extLst>
              <a:ext uri="{FF2B5EF4-FFF2-40B4-BE49-F238E27FC236}">
                <a16:creationId xmlns:a16="http://schemas.microsoft.com/office/drawing/2014/main" id="{4182AD0E-B60B-AC0C-FE6E-AD7F85E2C3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0" y="3352800"/>
            <a:ext cx="114300" cy="133350"/>
          </a:xfrm>
          <a:prstGeom prst="rect">
            <a:avLst/>
          </a:prstGeom>
        </p:spPr>
      </p:pic>
      <p:pic>
        <p:nvPicPr>
          <p:cNvPr id="12" name="Image 9" descr="preencoded.png">
            <a:extLst>
              <a:ext uri="{FF2B5EF4-FFF2-40B4-BE49-F238E27FC236}">
                <a16:creationId xmlns:a16="http://schemas.microsoft.com/office/drawing/2014/main" id="{8E51DEE5-FDB6-3989-763C-3F067E13F2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68775" y="1510879"/>
            <a:ext cx="3454450" cy="2181225"/>
          </a:xfrm>
          <a:prstGeom prst="rect">
            <a:avLst/>
          </a:prstGeom>
        </p:spPr>
      </p:pic>
      <p:pic>
        <p:nvPicPr>
          <p:cNvPr id="13" name="Image 10" descr="preencoded.png">
            <a:extLst>
              <a:ext uri="{FF2B5EF4-FFF2-40B4-BE49-F238E27FC236}">
                <a16:creationId xmlns:a16="http://schemas.microsoft.com/office/drawing/2014/main" id="{A9855552-D091-EBA6-AF54-BEDADAC3A69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97301" y="1790700"/>
            <a:ext cx="457200" cy="457200"/>
          </a:xfrm>
          <a:prstGeom prst="rect">
            <a:avLst/>
          </a:prstGeom>
        </p:spPr>
      </p:pic>
      <p:pic>
        <p:nvPicPr>
          <p:cNvPr id="14" name="Image 11" descr="preencoded.png">
            <a:extLst>
              <a:ext uri="{FF2B5EF4-FFF2-40B4-BE49-F238E27FC236}">
                <a16:creationId xmlns:a16="http://schemas.microsoft.com/office/drawing/2014/main" id="{68130DE5-E493-DE5A-CAC4-78F92A66F39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30651" y="1924050"/>
            <a:ext cx="190500" cy="190500"/>
          </a:xfrm>
          <a:prstGeom prst="rect">
            <a:avLst/>
          </a:prstGeom>
        </p:spPr>
      </p:pic>
      <p:pic>
        <p:nvPicPr>
          <p:cNvPr id="15" name="Image 12" descr="preencoded.png">
            <a:extLst>
              <a:ext uri="{FF2B5EF4-FFF2-40B4-BE49-F238E27FC236}">
                <a16:creationId xmlns:a16="http://schemas.microsoft.com/office/drawing/2014/main" id="{634D366D-19E9-C8B5-16CC-EBFD1B7BA81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97301" y="2438400"/>
            <a:ext cx="133350" cy="133350"/>
          </a:xfrm>
          <a:prstGeom prst="rect">
            <a:avLst/>
          </a:prstGeom>
        </p:spPr>
      </p:pic>
      <p:pic>
        <p:nvPicPr>
          <p:cNvPr id="16" name="Image 13" descr="preencoded.png">
            <a:extLst>
              <a:ext uri="{FF2B5EF4-FFF2-40B4-BE49-F238E27FC236}">
                <a16:creationId xmlns:a16="http://schemas.microsoft.com/office/drawing/2014/main" id="{61669C15-F4AF-5A8E-3616-4771652930B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97301" y="2743200"/>
            <a:ext cx="133350" cy="133350"/>
          </a:xfrm>
          <a:prstGeom prst="rect">
            <a:avLst/>
          </a:prstGeom>
        </p:spPr>
      </p:pic>
      <p:pic>
        <p:nvPicPr>
          <p:cNvPr id="18" name="Image 15" descr="preencoded.png">
            <a:extLst>
              <a:ext uri="{FF2B5EF4-FFF2-40B4-BE49-F238E27FC236}">
                <a16:creationId xmlns:a16="http://schemas.microsoft.com/office/drawing/2014/main" id="{6FFEA294-783B-CF52-345F-F917D1DB3A8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35401" y="3176102"/>
            <a:ext cx="133350" cy="133350"/>
          </a:xfrm>
          <a:prstGeom prst="rect">
            <a:avLst/>
          </a:prstGeom>
        </p:spPr>
      </p:pic>
      <p:pic>
        <p:nvPicPr>
          <p:cNvPr id="19" name="Image 16" descr="preencoded.png">
            <a:extLst>
              <a:ext uri="{FF2B5EF4-FFF2-40B4-BE49-F238E27FC236}">
                <a16:creationId xmlns:a16="http://schemas.microsoft.com/office/drawing/2014/main" id="{A6640D0C-30F2-E67F-C7A8-8CA0E3B8E4D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89849" y="1524000"/>
            <a:ext cx="3454301" cy="2181225"/>
          </a:xfrm>
          <a:prstGeom prst="rect">
            <a:avLst/>
          </a:prstGeom>
        </p:spPr>
      </p:pic>
      <p:pic>
        <p:nvPicPr>
          <p:cNvPr id="20" name="Image 17" descr="preencoded.png">
            <a:extLst>
              <a:ext uri="{FF2B5EF4-FFF2-40B4-BE49-F238E27FC236}">
                <a16:creationId xmlns:a16="http://schemas.microsoft.com/office/drawing/2014/main" id="{D3E8338A-7A0D-6520-F46F-4A6C272C1CF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356550" y="1790700"/>
            <a:ext cx="457200" cy="457200"/>
          </a:xfrm>
          <a:prstGeom prst="rect">
            <a:avLst/>
          </a:prstGeom>
        </p:spPr>
      </p:pic>
      <p:pic>
        <p:nvPicPr>
          <p:cNvPr id="21" name="Image 18" descr="preencoded.png">
            <a:extLst>
              <a:ext uri="{FF2B5EF4-FFF2-40B4-BE49-F238E27FC236}">
                <a16:creationId xmlns:a16="http://schemas.microsoft.com/office/drawing/2014/main" id="{54CDB3A6-5864-27C8-D651-682ADE70A48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513713" y="1924050"/>
            <a:ext cx="142875" cy="190500"/>
          </a:xfrm>
          <a:prstGeom prst="rect">
            <a:avLst/>
          </a:prstGeom>
        </p:spPr>
      </p:pic>
      <p:pic>
        <p:nvPicPr>
          <p:cNvPr id="22" name="Image 19" descr="preencoded.png">
            <a:extLst>
              <a:ext uri="{FF2B5EF4-FFF2-40B4-BE49-F238E27FC236}">
                <a16:creationId xmlns:a16="http://schemas.microsoft.com/office/drawing/2014/main" id="{168A5A1E-D44F-1CE6-F3A7-268F6DCD5D0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56550" y="2400300"/>
            <a:ext cx="2997101" cy="571500"/>
          </a:xfrm>
          <a:prstGeom prst="rect">
            <a:avLst/>
          </a:prstGeom>
        </p:spPr>
      </p:pic>
      <p:pic>
        <p:nvPicPr>
          <p:cNvPr id="23" name="Image 20" descr="preencoded.png">
            <a:extLst>
              <a:ext uri="{FF2B5EF4-FFF2-40B4-BE49-F238E27FC236}">
                <a16:creationId xmlns:a16="http://schemas.microsoft.com/office/drawing/2014/main" id="{C599D460-C093-D73A-5731-44A601CEB4C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09600" y="4048125"/>
            <a:ext cx="10972800" cy="1943100"/>
          </a:xfrm>
          <a:prstGeom prst="rect">
            <a:avLst/>
          </a:prstGeom>
        </p:spPr>
      </p:pic>
      <p:pic>
        <p:nvPicPr>
          <p:cNvPr id="24" name="Image 21" descr="preencoded.png">
            <a:extLst>
              <a:ext uri="{FF2B5EF4-FFF2-40B4-BE49-F238E27FC236}">
                <a16:creationId xmlns:a16="http://schemas.microsoft.com/office/drawing/2014/main" id="{51143369-96C5-EA95-D12D-2351B60AAEE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14400" y="4391025"/>
            <a:ext cx="228600" cy="228600"/>
          </a:xfrm>
          <a:prstGeom prst="rect">
            <a:avLst/>
          </a:prstGeom>
        </p:spPr>
      </p:pic>
      <p:pic>
        <p:nvPicPr>
          <p:cNvPr id="25" name="Image 22" descr="preencoded.png">
            <a:extLst>
              <a:ext uri="{FF2B5EF4-FFF2-40B4-BE49-F238E27FC236}">
                <a16:creationId xmlns:a16="http://schemas.microsoft.com/office/drawing/2014/main" id="{985461D4-DFB4-9945-0012-9A2787ABDC6D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14400" y="5114925"/>
            <a:ext cx="2419350" cy="457200"/>
          </a:xfrm>
          <a:prstGeom prst="rect">
            <a:avLst/>
          </a:prstGeom>
        </p:spPr>
      </p:pic>
      <p:pic>
        <p:nvPicPr>
          <p:cNvPr id="26" name="Image 23" descr="preencoded.png">
            <a:extLst>
              <a:ext uri="{FF2B5EF4-FFF2-40B4-BE49-F238E27FC236}">
                <a16:creationId xmlns:a16="http://schemas.microsoft.com/office/drawing/2014/main" id="{51B62D5C-5355-FE06-4738-FAFC10C701E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562350" y="5114925"/>
            <a:ext cx="2419350" cy="457200"/>
          </a:xfrm>
          <a:prstGeom prst="rect">
            <a:avLst/>
          </a:prstGeom>
        </p:spPr>
      </p:pic>
      <p:pic>
        <p:nvPicPr>
          <p:cNvPr id="27" name="Image 24" descr="preencoded.png">
            <a:extLst>
              <a:ext uri="{FF2B5EF4-FFF2-40B4-BE49-F238E27FC236}">
                <a16:creationId xmlns:a16="http://schemas.microsoft.com/office/drawing/2014/main" id="{DFC0D466-FFC0-0185-CA59-7B7CEC8DAE5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210300" y="5114925"/>
            <a:ext cx="2419350" cy="457200"/>
          </a:xfrm>
          <a:prstGeom prst="rect">
            <a:avLst/>
          </a:prstGeom>
        </p:spPr>
      </p:pic>
      <p:pic>
        <p:nvPicPr>
          <p:cNvPr id="28" name="Image 25" descr="preencoded.png">
            <a:extLst>
              <a:ext uri="{FF2B5EF4-FFF2-40B4-BE49-F238E27FC236}">
                <a16:creationId xmlns:a16="http://schemas.microsoft.com/office/drawing/2014/main" id="{53BCA786-4FA2-BD7B-32CB-F06782627510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858250" y="5114925"/>
            <a:ext cx="2419350" cy="571500"/>
          </a:xfrm>
          <a:prstGeom prst="rect">
            <a:avLst/>
          </a:prstGeom>
        </p:spPr>
      </p:pic>
      <p:sp>
        <p:nvSpPr>
          <p:cNvPr id="30" name="Text 0">
            <a:extLst>
              <a:ext uri="{FF2B5EF4-FFF2-40B4-BE49-F238E27FC236}">
                <a16:creationId xmlns:a16="http://schemas.microsoft.com/office/drawing/2014/main" id="{BB0DA28F-082C-080F-47C7-536C6B0B0200}"/>
              </a:ext>
            </a:extLst>
          </p:cNvPr>
          <p:cNvSpPr/>
          <p:nvPr/>
        </p:nvSpPr>
        <p:spPr>
          <a:xfrm>
            <a:off x="609600" y="457200"/>
            <a:ext cx="8267700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b="1" kern="0" spc="168" dirty="0">
                <a:solidFill>
                  <a:srgbClr val="00BFF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METHODOLOGY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 1">
            <a:extLst>
              <a:ext uri="{FF2B5EF4-FFF2-40B4-BE49-F238E27FC236}">
                <a16:creationId xmlns:a16="http://schemas.microsoft.com/office/drawing/2014/main" id="{BF29B51A-B04B-C944-E46A-5AE6E9C98BCE}"/>
              </a:ext>
            </a:extLst>
          </p:cNvPr>
          <p:cNvSpPr/>
          <p:nvPr/>
        </p:nvSpPr>
        <p:spPr>
          <a:xfrm>
            <a:off x="609600" y="723900"/>
            <a:ext cx="115824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Deep Reinforcement Learning (DQN)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 2">
            <a:extLst>
              <a:ext uri="{FF2B5EF4-FFF2-40B4-BE49-F238E27FC236}">
                <a16:creationId xmlns:a16="http://schemas.microsoft.com/office/drawing/2014/main" id="{8E483D3D-8BBA-A11A-6AE8-FB5E6576E9BA}"/>
              </a:ext>
            </a:extLst>
          </p:cNvPr>
          <p:cNvSpPr/>
          <p:nvPr/>
        </p:nvSpPr>
        <p:spPr>
          <a:xfrm>
            <a:off x="1447800" y="1885950"/>
            <a:ext cx="3429000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kern="0" spc="30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STATE SPACE (S)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 3">
            <a:extLst>
              <a:ext uri="{FF2B5EF4-FFF2-40B4-BE49-F238E27FC236}">
                <a16:creationId xmlns:a16="http://schemas.microsoft.com/office/drawing/2014/main" id="{F3BC3204-7D0E-A74C-E7E8-2C65F1DE3B85}"/>
              </a:ext>
            </a:extLst>
          </p:cNvPr>
          <p:cNvSpPr/>
          <p:nvPr/>
        </p:nvSpPr>
        <p:spPr>
          <a:xfrm>
            <a:off x="1028700" y="2400300"/>
            <a:ext cx="4960620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Channel Quality Indicator (CQI)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 4">
            <a:extLst>
              <a:ext uri="{FF2B5EF4-FFF2-40B4-BE49-F238E27FC236}">
                <a16:creationId xmlns:a16="http://schemas.microsoft.com/office/drawing/2014/main" id="{A423DFBE-215F-C933-A88D-3D346809267B}"/>
              </a:ext>
            </a:extLst>
          </p:cNvPr>
          <p:cNvSpPr/>
          <p:nvPr/>
        </p:nvSpPr>
        <p:spPr>
          <a:xfrm>
            <a:off x="1028700" y="2705100"/>
            <a:ext cx="3680460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Buffer Occupancy Status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 5">
            <a:extLst>
              <a:ext uri="{FF2B5EF4-FFF2-40B4-BE49-F238E27FC236}">
                <a16:creationId xmlns:a16="http://schemas.microsoft.com/office/drawing/2014/main" id="{A07C8FC9-B802-3CE5-84DC-FD01C840F8C8}"/>
              </a:ext>
            </a:extLst>
          </p:cNvPr>
          <p:cNvSpPr/>
          <p:nvPr/>
        </p:nvSpPr>
        <p:spPr>
          <a:xfrm>
            <a:off x="1028700" y="3009900"/>
            <a:ext cx="3840480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User QoS Priority Levels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 6">
            <a:extLst>
              <a:ext uri="{FF2B5EF4-FFF2-40B4-BE49-F238E27FC236}">
                <a16:creationId xmlns:a16="http://schemas.microsoft.com/office/drawing/2014/main" id="{1731EADD-537E-998A-18A9-BF4CBCC0483F}"/>
              </a:ext>
            </a:extLst>
          </p:cNvPr>
          <p:cNvSpPr/>
          <p:nvPr/>
        </p:nvSpPr>
        <p:spPr>
          <a:xfrm>
            <a:off x="1028700" y="3314700"/>
            <a:ext cx="3520440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Interference Map Level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 7">
            <a:extLst>
              <a:ext uri="{FF2B5EF4-FFF2-40B4-BE49-F238E27FC236}">
                <a16:creationId xmlns:a16="http://schemas.microsoft.com/office/drawing/2014/main" id="{13828DB5-7163-EF89-A58B-02C9D8A64CF6}"/>
              </a:ext>
            </a:extLst>
          </p:cNvPr>
          <p:cNvSpPr/>
          <p:nvPr/>
        </p:nvSpPr>
        <p:spPr>
          <a:xfrm>
            <a:off x="5206901" y="1885950"/>
            <a:ext cx="3657600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kern="0" spc="30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ACTION SPACE (A)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 8">
            <a:extLst>
              <a:ext uri="{FF2B5EF4-FFF2-40B4-BE49-F238E27FC236}">
                <a16:creationId xmlns:a16="http://schemas.microsoft.com/office/drawing/2014/main" id="{6302DF3A-12E0-440E-016F-2CD2E395B80F}"/>
              </a:ext>
            </a:extLst>
          </p:cNvPr>
          <p:cNvSpPr/>
          <p:nvPr/>
        </p:nvSpPr>
        <p:spPr>
          <a:xfrm>
            <a:off x="4806851" y="2400300"/>
            <a:ext cx="4320540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Subcarrier Index Assignment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 9">
            <a:extLst>
              <a:ext uri="{FF2B5EF4-FFF2-40B4-BE49-F238E27FC236}">
                <a16:creationId xmlns:a16="http://schemas.microsoft.com/office/drawing/2014/main" id="{042EF5A4-342F-69F4-FC4A-91F2F34F5FAD}"/>
              </a:ext>
            </a:extLst>
          </p:cNvPr>
          <p:cNvSpPr/>
          <p:nvPr/>
        </p:nvSpPr>
        <p:spPr>
          <a:xfrm>
            <a:off x="4806851" y="2705100"/>
            <a:ext cx="3360420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Transmit Power Levels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 10">
            <a:extLst>
              <a:ext uri="{FF2B5EF4-FFF2-40B4-BE49-F238E27FC236}">
                <a16:creationId xmlns:a16="http://schemas.microsoft.com/office/drawing/2014/main" id="{3235F0C8-3B52-9107-4BF9-E82A3E12D511}"/>
              </a:ext>
            </a:extLst>
          </p:cNvPr>
          <p:cNvSpPr/>
          <p:nvPr/>
        </p:nvSpPr>
        <p:spPr>
          <a:xfrm>
            <a:off x="4806851" y="3009900"/>
            <a:ext cx="3520440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00"/>
              </a:lnSpc>
              <a:buNone/>
            </a:pP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 11">
            <a:extLst>
              <a:ext uri="{FF2B5EF4-FFF2-40B4-BE49-F238E27FC236}">
                <a16:creationId xmlns:a16="http://schemas.microsoft.com/office/drawing/2014/main" id="{85E28D91-0287-5448-37C0-E53D172E5EBA}"/>
              </a:ext>
            </a:extLst>
          </p:cNvPr>
          <p:cNvSpPr/>
          <p:nvPr/>
        </p:nvSpPr>
        <p:spPr>
          <a:xfrm>
            <a:off x="4815764" y="3119389"/>
            <a:ext cx="4000500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Beamforming Vector Choice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 12">
            <a:extLst>
              <a:ext uri="{FF2B5EF4-FFF2-40B4-BE49-F238E27FC236}">
                <a16:creationId xmlns:a16="http://schemas.microsoft.com/office/drawing/2014/main" id="{256F5C27-EBA7-22D3-8DCF-CDEC872C7435}"/>
              </a:ext>
            </a:extLst>
          </p:cNvPr>
          <p:cNvSpPr/>
          <p:nvPr/>
        </p:nvSpPr>
        <p:spPr>
          <a:xfrm>
            <a:off x="8966150" y="1885950"/>
            <a:ext cx="2286000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kern="0" spc="30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REWARD (R)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 13">
            <a:extLst>
              <a:ext uri="{FF2B5EF4-FFF2-40B4-BE49-F238E27FC236}">
                <a16:creationId xmlns:a16="http://schemas.microsoft.com/office/drawing/2014/main" id="{03BCCC8E-DCCE-BECF-95E5-4D906C8CFAD6}"/>
              </a:ext>
            </a:extLst>
          </p:cNvPr>
          <p:cNvSpPr/>
          <p:nvPr/>
        </p:nvSpPr>
        <p:spPr>
          <a:xfrm>
            <a:off x="8508950" y="2552700"/>
            <a:ext cx="2692301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350" b="1" i="1" dirty="0">
                <a:solidFill>
                  <a:srgbClr val="FFFFF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R = α·T + β·F − γ·E − δ·L</a:t>
            </a:r>
            <a:endParaRPr lang="en-US" sz="13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 14">
            <a:extLst>
              <a:ext uri="{FF2B5EF4-FFF2-40B4-BE49-F238E27FC236}">
                <a16:creationId xmlns:a16="http://schemas.microsoft.com/office/drawing/2014/main" id="{C3650702-7091-288A-6E6B-E458F0D2A16E}"/>
              </a:ext>
            </a:extLst>
          </p:cNvPr>
          <p:cNvSpPr/>
          <p:nvPr/>
        </p:nvSpPr>
        <p:spPr>
          <a:xfrm>
            <a:off x="8356550" y="3124200"/>
            <a:ext cx="1634490" cy="1571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00BFF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T:</a:t>
            </a:r>
            <a:r>
              <a:rPr lang="en-US" sz="825" b="1" dirty="0">
                <a:solidFill>
                  <a:srgbClr val="6B7280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THROUGHPUT</a:t>
            </a:r>
            <a:endParaRPr lang="en-US" sz="82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 15">
            <a:extLst>
              <a:ext uri="{FF2B5EF4-FFF2-40B4-BE49-F238E27FC236}">
                <a16:creationId xmlns:a16="http://schemas.microsoft.com/office/drawing/2014/main" id="{31E3533A-AE29-C094-0A35-7156715E6A42}"/>
              </a:ext>
            </a:extLst>
          </p:cNvPr>
          <p:cNvSpPr/>
          <p:nvPr/>
        </p:nvSpPr>
        <p:spPr>
          <a:xfrm>
            <a:off x="9893201" y="3124200"/>
            <a:ext cx="1460450" cy="1571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00BFF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F:</a:t>
            </a:r>
            <a:r>
              <a:rPr lang="en-US" sz="825" b="1" dirty="0">
                <a:solidFill>
                  <a:srgbClr val="6B7280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FAIRNESS</a:t>
            </a:r>
            <a:endParaRPr lang="en-US" sz="82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 16">
            <a:extLst>
              <a:ext uri="{FF2B5EF4-FFF2-40B4-BE49-F238E27FC236}">
                <a16:creationId xmlns:a16="http://schemas.microsoft.com/office/drawing/2014/main" id="{78956A2D-B417-E392-0F20-A85EE8048010}"/>
              </a:ext>
            </a:extLst>
          </p:cNvPr>
          <p:cNvSpPr/>
          <p:nvPr/>
        </p:nvSpPr>
        <p:spPr>
          <a:xfrm>
            <a:off x="8356550" y="3357563"/>
            <a:ext cx="1460450" cy="1571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00BFF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E:</a:t>
            </a:r>
            <a:r>
              <a:rPr lang="en-US" sz="825" b="1" dirty="0">
                <a:solidFill>
                  <a:srgbClr val="6B7280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ENERGY</a:t>
            </a:r>
            <a:endParaRPr lang="en-US" sz="82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Text 17">
            <a:extLst>
              <a:ext uri="{FF2B5EF4-FFF2-40B4-BE49-F238E27FC236}">
                <a16:creationId xmlns:a16="http://schemas.microsoft.com/office/drawing/2014/main" id="{8804A6BB-8038-FC87-271E-55D28CCE8895}"/>
              </a:ext>
            </a:extLst>
          </p:cNvPr>
          <p:cNvSpPr/>
          <p:nvPr/>
        </p:nvSpPr>
        <p:spPr>
          <a:xfrm>
            <a:off x="9893201" y="3357563"/>
            <a:ext cx="1460450" cy="1571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00BFF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L:</a:t>
            </a:r>
            <a:r>
              <a:rPr lang="en-US" sz="825" b="1" dirty="0">
                <a:solidFill>
                  <a:srgbClr val="6B7280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LATENCY</a:t>
            </a:r>
            <a:endParaRPr lang="en-US" sz="82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 18">
            <a:extLst>
              <a:ext uri="{FF2B5EF4-FFF2-40B4-BE49-F238E27FC236}">
                <a16:creationId xmlns:a16="http://schemas.microsoft.com/office/drawing/2014/main" id="{9BCCA3ED-7956-5A93-5958-3651C73E0C37}"/>
              </a:ext>
            </a:extLst>
          </p:cNvPr>
          <p:cNvSpPr/>
          <p:nvPr/>
        </p:nvSpPr>
        <p:spPr>
          <a:xfrm>
            <a:off x="1257300" y="4352925"/>
            <a:ext cx="10363200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00"/>
              </a:lnSpc>
              <a:buNone/>
            </a:pPr>
            <a:r>
              <a:rPr lang="en-US" sz="1800" b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DQN Agent Architecture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 19">
            <a:extLst>
              <a:ext uri="{FF2B5EF4-FFF2-40B4-BE49-F238E27FC236}">
                <a16:creationId xmlns:a16="http://schemas.microsoft.com/office/drawing/2014/main" id="{983A86AD-B62D-A34C-6F96-399BDAAD243C}"/>
              </a:ext>
            </a:extLst>
          </p:cNvPr>
          <p:cNvSpPr/>
          <p:nvPr/>
        </p:nvSpPr>
        <p:spPr>
          <a:xfrm>
            <a:off x="914400" y="4886325"/>
            <a:ext cx="2419350" cy="152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900" b="1" dirty="0">
                <a:solidFill>
                  <a:srgbClr val="00BFF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INPUT LAYER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 20">
            <a:extLst>
              <a:ext uri="{FF2B5EF4-FFF2-40B4-BE49-F238E27FC236}">
                <a16:creationId xmlns:a16="http://schemas.microsoft.com/office/drawing/2014/main" id="{3A23F4FB-48C3-9709-6BA7-A79D0E6C8682}"/>
              </a:ext>
            </a:extLst>
          </p:cNvPr>
          <p:cNvSpPr/>
          <p:nvPr/>
        </p:nvSpPr>
        <p:spPr>
          <a:xfrm>
            <a:off x="914400" y="5114925"/>
            <a:ext cx="219075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N-Dim State Vector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Text 21">
            <a:extLst>
              <a:ext uri="{FF2B5EF4-FFF2-40B4-BE49-F238E27FC236}">
                <a16:creationId xmlns:a16="http://schemas.microsoft.com/office/drawing/2014/main" id="{DEEC741E-65E7-3B63-FD6E-6E007D3E46C3}"/>
              </a:ext>
            </a:extLst>
          </p:cNvPr>
          <p:cNvSpPr/>
          <p:nvPr/>
        </p:nvSpPr>
        <p:spPr>
          <a:xfrm>
            <a:off x="3562350" y="4886325"/>
            <a:ext cx="2419350" cy="152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900" b="1" dirty="0">
                <a:solidFill>
                  <a:srgbClr val="00BFF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HIDDEN LAYERS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Text 22">
            <a:extLst>
              <a:ext uri="{FF2B5EF4-FFF2-40B4-BE49-F238E27FC236}">
                <a16:creationId xmlns:a16="http://schemas.microsoft.com/office/drawing/2014/main" id="{9D259AF2-9BDD-A9D5-3AFD-A814C91D9F47}"/>
              </a:ext>
            </a:extLst>
          </p:cNvPr>
          <p:cNvSpPr/>
          <p:nvPr/>
        </p:nvSpPr>
        <p:spPr>
          <a:xfrm>
            <a:off x="3562350" y="5114925"/>
            <a:ext cx="219075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256 → 128 → 64 (ReLU)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Text 23">
            <a:extLst>
              <a:ext uri="{FF2B5EF4-FFF2-40B4-BE49-F238E27FC236}">
                <a16:creationId xmlns:a16="http://schemas.microsoft.com/office/drawing/2014/main" id="{69AB4054-C82C-B18B-C576-25ABE4BDBC9E}"/>
              </a:ext>
            </a:extLst>
          </p:cNvPr>
          <p:cNvSpPr/>
          <p:nvPr/>
        </p:nvSpPr>
        <p:spPr>
          <a:xfrm>
            <a:off x="6210300" y="4886325"/>
            <a:ext cx="2419350" cy="152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900" b="1" dirty="0">
                <a:solidFill>
                  <a:srgbClr val="00BFF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OUTPUT LAYER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Text 24">
            <a:extLst>
              <a:ext uri="{FF2B5EF4-FFF2-40B4-BE49-F238E27FC236}">
                <a16:creationId xmlns:a16="http://schemas.microsoft.com/office/drawing/2014/main" id="{336EAD71-379F-D761-CD96-F271C699B5A7}"/>
              </a:ext>
            </a:extLst>
          </p:cNvPr>
          <p:cNvSpPr/>
          <p:nvPr/>
        </p:nvSpPr>
        <p:spPr>
          <a:xfrm>
            <a:off x="6210300" y="5114925"/>
            <a:ext cx="219075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Q-Values per Action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Text 25">
            <a:extLst>
              <a:ext uri="{FF2B5EF4-FFF2-40B4-BE49-F238E27FC236}">
                <a16:creationId xmlns:a16="http://schemas.microsoft.com/office/drawing/2014/main" id="{8ED56EAD-D399-E6C6-6BF5-B456DA7048BA}"/>
              </a:ext>
            </a:extLst>
          </p:cNvPr>
          <p:cNvSpPr/>
          <p:nvPr/>
        </p:nvSpPr>
        <p:spPr>
          <a:xfrm>
            <a:off x="8858250" y="4886325"/>
            <a:ext cx="2419350" cy="152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900" b="1" dirty="0">
                <a:solidFill>
                  <a:srgbClr val="00BFF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STABILITY FEATURES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Text 26">
            <a:extLst>
              <a:ext uri="{FF2B5EF4-FFF2-40B4-BE49-F238E27FC236}">
                <a16:creationId xmlns:a16="http://schemas.microsoft.com/office/drawing/2014/main" id="{FD7D76E5-CAD9-C3D5-62F6-FA5E97D0EDD3}"/>
              </a:ext>
            </a:extLst>
          </p:cNvPr>
          <p:cNvSpPr/>
          <p:nvPr/>
        </p:nvSpPr>
        <p:spPr>
          <a:xfrm>
            <a:off x="8972550" y="5229225"/>
            <a:ext cx="2190750" cy="152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Experience Replay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Text 27">
            <a:extLst>
              <a:ext uri="{FF2B5EF4-FFF2-40B4-BE49-F238E27FC236}">
                <a16:creationId xmlns:a16="http://schemas.microsoft.com/office/drawing/2014/main" id="{4A369B79-35B0-57E7-2A04-3D139B1C4BA2}"/>
              </a:ext>
            </a:extLst>
          </p:cNvPr>
          <p:cNvSpPr/>
          <p:nvPr/>
        </p:nvSpPr>
        <p:spPr>
          <a:xfrm>
            <a:off x="8972550" y="5419725"/>
            <a:ext cx="2190750" cy="152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Target Network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28306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5620"/>
            <a:ext cx="10515600" cy="599151"/>
          </a:xfrm>
        </p:spPr>
        <p:txBody>
          <a:bodyPr>
            <a:noAutofit/>
          </a:bodyPr>
          <a:lstStyle/>
          <a:p>
            <a:pPr algn="ctr"/>
            <a:endParaRPr lang="en-US" sz="2800" b="1" dirty="0"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 1" descr="preencoded.png">
            <a:extLst>
              <a:ext uri="{FF2B5EF4-FFF2-40B4-BE49-F238E27FC236}">
                <a16:creationId xmlns:a16="http://schemas.microsoft.com/office/drawing/2014/main" id="{76834A5A-031B-06E2-3190-349FBB199D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" y="0"/>
            <a:ext cx="12191921" cy="1649581"/>
          </a:xfrm>
          <a:prstGeom prst="rect">
            <a:avLst/>
          </a:prstGeom>
        </p:spPr>
      </p:pic>
      <p:pic>
        <p:nvPicPr>
          <p:cNvPr id="6" name="Image 3" descr="preencoded.png">
            <a:extLst>
              <a:ext uri="{FF2B5EF4-FFF2-40B4-BE49-F238E27FC236}">
                <a16:creationId xmlns:a16="http://schemas.microsoft.com/office/drawing/2014/main" id="{37FC098E-7AC8-30DB-8B06-DD37208ECF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2375" y="1385951"/>
            <a:ext cx="2477396" cy="961281"/>
          </a:xfrm>
          <a:prstGeom prst="rect">
            <a:avLst/>
          </a:prstGeom>
        </p:spPr>
      </p:pic>
      <p:pic>
        <p:nvPicPr>
          <p:cNvPr id="7" name="Image 4" descr="preencoded.png">
            <a:extLst>
              <a:ext uri="{FF2B5EF4-FFF2-40B4-BE49-F238E27FC236}">
                <a16:creationId xmlns:a16="http://schemas.microsoft.com/office/drawing/2014/main" id="{4430E17F-1010-3DC2-62A2-B1CCE6A2E1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6557" y="1551152"/>
            <a:ext cx="238707" cy="238707"/>
          </a:xfrm>
          <a:prstGeom prst="rect">
            <a:avLst/>
          </a:prstGeom>
        </p:spPr>
      </p:pic>
      <p:pic>
        <p:nvPicPr>
          <p:cNvPr id="8" name="Image 5" descr="preencoded.png">
            <a:extLst>
              <a:ext uri="{FF2B5EF4-FFF2-40B4-BE49-F238E27FC236}">
                <a16:creationId xmlns:a16="http://schemas.microsoft.com/office/drawing/2014/main" id="{B393FE4A-1AEC-38B8-1659-687D00672C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2408" y="2651261"/>
            <a:ext cx="161288" cy="161289"/>
          </a:xfrm>
          <a:prstGeom prst="rect">
            <a:avLst/>
          </a:prstGeom>
        </p:spPr>
      </p:pic>
      <p:pic>
        <p:nvPicPr>
          <p:cNvPr id="9" name="Image 6" descr="preencoded.png">
            <a:extLst>
              <a:ext uri="{FF2B5EF4-FFF2-40B4-BE49-F238E27FC236}">
                <a16:creationId xmlns:a16="http://schemas.microsoft.com/office/drawing/2014/main" id="{C2E60D43-0951-E987-92E0-179BB9FDB6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7226" y="3218921"/>
            <a:ext cx="5780591" cy="1139102"/>
          </a:xfrm>
          <a:prstGeom prst="rect">
            <a:avLst/>
          </a:prstGeom>
        </p:spPr>
      </p:pic>
      <p:pic>
        <p:nvPicPr>
          <p:cNvPr id="10" name="Image 7" descr="preencoded.png">
            <a:extLst>
              <a:ext uri="{FF2B5EF4-FFF2-40B4-BE49-F238E27FC236}">
                <a16:creationId xmlns:a16="http://schemas.microsoft.com/office/drawing/2014/main" id="{1B50ECDC-BE32-B2A2-0A66-608E63A1DE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18514" y="3556418"/>
            <a:ext cx="309674" cy="309674"/>
          </a:xfrm>
          <a:prstGeom prst="rect">
            <a:avLst/>
          </a:prstGeom>
        </p:spPr>
      </p:pic>
      <p:pic>
        <p:nvPicPr>
          <p:cNvPr id="11" name="Image 8" descr="preencoded.png">
            <a:extLst>
              <a:ext uri="{FF2B5EF4-FFF2-40B4-BE49-F238E27FC236}">
                <a16:creationId xmlns:a16="http://schemas.microsoft.com/office/drawing/2014/main" id="{4B82EF15-2925-8271-62BE-5A3E2ED66A4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34638" y="3732122"/>
            <a:ext cx="109676" cy="129535"/>
          </a:xfrm>
          <a:prstGeom prst="rect">
            <a:avLst/>
          </a:prstGeom>
        </p:spPr>
      </p:pic>
      <p:pic>
        <p:nvPicPr>
          <p:cNvPr id="12" name="Image 9" descr="preencoded.png">
            <a:extLst>
              <a:ext uri="{FF2B5EF4-FFF2-40B4-BE49-F238E27FC236}">
                <a16:creationId xmlns:a16="http://schemas.microsoft.com/office/drawing/2014/main" id="{3D0F207C-225C-C39B-2BD9-BA36161A914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99152" y="3433839"/>
            <a:ext cx="3496741" cy="726203"/>
          </a:xfrm>
          <a:prstGeom prst="rect">
            <a:avLst/>
          </a:prstGeom>
        </p:spPr>
      </p:pic>
      <p:pic>
        <p:nvPicPr>
          <p:cNvPr id="13" name="Image 10" descr="preencoded.png">
            <a:extLst>
              <a:ext uri="{FF2B5EF4-FFF2-40B4-BE49-F238E27FC236}">
                <a16:creationId xmlns:a16="http://schemas.microsoft.com/office/drawing/2014/main" id="{C5EB5A34-D1E5-5163-2599-CCCD6CE4F5A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50749" y="3537063"/>
            <a:ext cx="193546" cy="193546"/>
          </a:xfrm>
          <a:prstGeom prst="rect">
            <a:avLst/>
          </a:prstGeom>
        </p:spPr>
      </p:pic>
      <p:pic>
        <p:nvPicPr>
          <p:cNvPr id="14" name="Image 11" descr="preencoded.png">
            <a:extLst>
              <a:ext uri="{FF2B5EF4-FFF2-40B4-BE49-F238E27FC236}">
                <a16:creationId xmlns:a16="http://schemas.microsoft.com/office/drawing/2014/main" id="{52BBE784-F8CE-5FA8-D2FE-CB5E7FB3616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50730" y="3732122"/>
            <a:ext cx="109676" cy="129535"/>
          </a:xfrm>
          <a:prstGeom prst="rect">
            <a:avLst/>
          </a:prstGeom>
        </p:spPr>
      </p:pic>
      <p:pic>
        <p:nvPicPr>
          <p:cNvPr id="15" name="Image 12" descr="preencoded.png">
            <a:extLst>
              <a:ext uri="{FF2B5EF4-FFF2-40B4-BE49-F238E27FC236}">
                <a16:creationId xmlns:a16="http://schemas.microsoft.com/office/drawing/2014/main" id="{E3B01AC5-24A3-9421-A0FA-5255920C9F1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15244" y="3556418"/>
            <a:ext cx="309674" cy="309674"/>
          </a:xfrm>
          <a:prstGeom prst="rect">
            <a:avLst/>
          </a:prstGeom>
        </p:spPr>
      </p:pic>
      <p:pic>
        <p:nvPicPr>
          <p:cNvPr id="16" name="Image 13" descr="preencoded.png">
            <a:extLst>
              <a:ext uri="{FF2B5EF4-FFF2-40B4-BE49-F238E27FC236}">
                <a16:creationId xmlns:a16="http://schemas.microsoft.com/office/drawing/2014/main" id="{AC0CB283-B309-E9ED-DEC1-3616B993F3C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15266" y="4666891"/>
            <a:ext cx="161288" cy="161289"/>
          </a:xfrm>
          <a:prstGeom prst="rect">
            <a:avLst/>
          </a:prstGeom>
        </p:spPr>
      </p:pic>
      <p:pic>
        <p:nvPicPr>
          <p:cNvPr id="17" name="Image 14" descr="preencoded.png">
            <a:extLst>
              <a:ext uri="{FF2B5EF4-FFF2-40B4-BE49-F238E27FC236}">
                <a16:creationId xmlns:a16="http://schemas.microsoft.com/office/drawing/2014/main" id="{82B8B041-BDC1-7974-A7AC-5E16B601813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302388" y="4983017"/>
            <a:ext cx="2064496" cy="1110070"/>
          </a:xfrm>
          <a:prstGeom prst="rect">
            <a:avLst/>
          </a:prstGeom>
        </p:spPr>
      </p:pic>
      <p:pic>
        <p:nvPicPr>
          <p:cNvPr id="18" name="Image 15" descr="preencoded.png">
            <a:extLst>
              <a:ext uri="{FF2B5EF4-FFF2-40B4-BE49-F238E27FC236}">
                <a16:creationId xmlns:a16="http://schemas.microsoft.com/office/drawing/2014/main" id="{2C3B18F3-9189-D481-2CF1-00EBDBE2E57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199154" y="5137854"/>
            <a:ext cx="270965" cy="241933"/>
          </a:xfrm>
          <a:prstGeom prst="rect">
            <a:avLst/>
          </a:prstGeom>
        </p:spPr>
      </p:pic>
      <p:pic>
        <p:nvPicPr>
          <p:cNvPr id="19" name="Image 16" descr="preencoded.png">
            <a:extLst>
              <a:ext uri="{FF2B5EF4-FFF2-40B4-BE49-F238E27FC236}">
                <a16:creationId xmlns:a16="http://schemas.microsoft.com/office/drawing/2014/main" id="{9DF4129E-7D08-E4E8-2CC8-F62E228200C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76559" y="5473235"/>
            <a:ext cx="109676" cy="129535"/>
          </a:xfrm>
          <a:prstGeom prst="rect">
            <a:avLst/>
          </a:prstGeom>
        </p:spPr>
      </p:pic>
      <p:pic>
        <p:nvPicPr>
          <p:cNvPr id="20" name="Image 17" descr="preencoded.png">
            <a:extLst>
              <a:ext uri="{FF2B5EF4-FFF2-40B4-BE49-F238E27FC236}">
                <a16:creationId xmlns:a16="http://schemas.microsoft.com/office/drawing/2014/main" id="{9629801D-7FE1-DB9D-FB58-998D71E4638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837848" y="5452368"/>
            <a:ext cx="516124" cy="171369"/>
          </a:xfrm>
          <a:prstGeom prst="rect">
            <a:avLst/>
          </a:prstGeom>
        </p:spPr>
      </p:pic>
      <p:pic>
        <p:nvPicPr>
          <p:cNvPr id="21" name="Image 18" descr="preencoded.png">
            <a:extLst>
              <a:ext uri="{FF2B5EF4-FFF2-40B4-BE49-F238E27FC236}">
                <a16:creationId xmlns:a16="http://schemas.microsoft.com/office/drawing/2014/main" id="{F6548DA4-471E-5356-F0EC-98640828D50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05585" y="5473235"/>
            <a:ext cx="109676" cy="129535"/>
          </a:xfrm>
          <a:prstGeom prst="rect">
            <a:avLst/>
          </a:prstGeom>
        </p:spPr>
      </p:pic>
      <p:pic>
        <p:nvPicPr>
          <p:cNvPr id="22" name="Image 19" descr="preencoded.png">
            <a:extLst>
              <a:ext uri="{FF2B5EF4-FFF2-40B4-BE49-F238E27FC236}">
                <a16:creationId xmlns:a16="http://schemas.microsoft.com/office/drawing/2014/main" id="{D5EE195B-99E4-8F21-4F61-36FBA38A23D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824936" y="5062049"/>
            <a:ext cx="2064497" cy="952007"/>
          </a:xfrm>
          <a:prstGeom prst="rect">
            <a:avLst/>
          </a:prstGeom>
        </p:spPr>
      </p:pic>
      <p:pic>
        <p:nvPicPr>
          <p:cNvPr id="23" name="Image 20" descr="preencoded.png">
            <a:extLst>
              <a:ext uri="{FF2B5EF4-FFF2-40B4-BE49-F238E27FC236}">
                <a16:creationId xmlns:a16="http://schemas.microsoft.com/office/drawing/2014/main" id="{AFEEB772-8455-AA5C-AB3F-BD8FF3098C51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737830" y="5216886"/>
            <a:ext cx="238708" cy="238708"/>
          </a:xfrm>
          <a:prstGeom prst="rect">
            <a:avLst/>
          </a:prstGeom>
        </p:spPr>
      </p:pic>
      <p:pic>
        <p:nvPicPr>
          <p:cNvPr id="24" name="Image 21" descr="preencoded.png">
            <a:extLst>
              <a:ext uri="{FF2B5EF4-FFF2-40B4-BE49-F238E27FC236}">
                <a16:creationId xmlns:a16="http://schemas.microsoft.com/office/drawing/2014/main" id="{42F7C62A-CBF2-0DF4-255F-86CDB2218CB7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167996" y="6299537"/>
            <a:ext cx="129031" cy="129031"/>
          </a:xfrm>
          <a:prstGeom prst="rect">
            <a:avLst/>
          </a:prstGeom>
        </p:spPr>
      </p:pic>
      <p:pic>
        <p:nvPicPr>
          <p:cNvPr id="27" name="Image 24" descr="preencoded.png">
            <a:extLst>
              <a:ext uri="{FF2B5EF4-FFF2-40B4-BE49-F238E27FC236}">
                <a16:creationId xmlns:a16="http://schemas.microsoft.com/office/drawing/2014/main" id="{A1CB1BA7-8E2B-A273-0C72-B3FB9F769259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1572573" y="6630381"/>
            <a:ext cx="206449" cy="25807"/>
          </a:xfrm>
          <a:prstGeom prst="rect">
            <a:avLst/>
          </a:prstGeom>
        </p:spPr>
      </p:pic>
      <p:sp>
        <p:nvSpPr>
          <p:cNvPr id="28" name="Text 0">
            <a:extLst>
              <a:ext uri="{FF2B5EF4-FFF2-40B4-BE49-F238E27FC236}">
                <a16:creationId xmlns:a16="http://schemas.microsoft.com/office/drawing/2014/main" id="{A44D528A-D934-BB10-66B5-687D58AD681B}"/>
              </a:ext>
            </a:extLst>
          </p:cNvPr>
          <p:cNvSpPr/>
          <p:nvPr/>
        </p:nvSpPr>
        <p:spPr>
          <a:xfrm>
            <a:off x="412899" y="309674"/>
            <a:ext cx="11366123" cy="12903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016"/>
              </a:lnSpc>
              <a:buNone/>
            </a:pPr>
            <a:r>
              <a:rPr lang="en-US" sz="1050" b="1" kern="0" spc="372" dirty="0">
                <a:solidFill>
                  <a:srgbClr val="00BFF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ARCHITECTURE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 1">
            <a:extLst>
              <a:ext uri="{FF2B5EF4-FFF2-40B4-BE49-F238E27FC236}">
                <a16:creationId xmlns:a16="http://schemas.microsoft.com/office/drawing/2014/main" id="{8D9BEEE0-67D7-8DD8-9FDB-8970A3AE977B}"/>
              </a:ext>
            </a:extLst>
          </p:cNvPr>
          <p:cNvSpPr/>
          <p:nvPr/>
        </p:nvSpPr>
        <p:spPr>
          <a:xfrm>
            <a:off x="412899" y="490318"/>
            <a:ext cx="11779101" cy="57136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4500"/>
              </a:lnSpc>
              <a:buNone/>
            </a:pPr>
            <a:r>
              <a:rPr lang="en-US" sz="3600" b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System Architecture Block Diagram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 2">
            <a:extLst>
              <a:ext uri="{FF2B5EF4-FFF2-40B4-BE49-F238E27FC236}">
                <a16:creationId xmlns:a16="http://schemas.microsoft.com/office/drawing/2014/main" id="{66E32A50-36C8-E9B7-22EC-ECE542042B53}"/>
              </a:ext>
            </a:extLst>
          </p:cNvPr>
          <p:cNvSpPr/>
          <p:nvPr/>
        </p:nvSpPr>
        <p:spPr>
          <a:xfrm>
            <a:off x="412899" y="1113296"/>
            <a:ext cx="11779101" cy="18064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22"/>
              </a:lnSpc>
              <a:buNone/>
            </a:pP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 3">
            <a:extLst>
              <a:ext uri="{FF2B5EF4-FFF2-40B4-BE49-F238E27FC236}">
                <a16:creationId xmlns:a16="http://schemas.microsoft.com/office/drawing/2014/main" id="{25566CA6-EF0F-F27D-4987-ABEF3400136E}"/>
              </a:ext>
            </a:extLst>
          </p:cNvPr>
          <p:cNvSpPr/>
          <p:nvPr/>
        </p:nvSpPr>
        <p:spPr>
          <a:xfrm>
            <a:off x="4753987" y="1876212"/>
            <a:ext cx="2167722" cy="18064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422"/>
              </a:lnSpc>
              <a:buNone/>
            </a:pPr>
            <a:r>
              <a:rPr lang="en-US" sz="1132" b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6G NETWORK ENVIRONMENT</a:t>
            </a:r>
            <a:endParaRPr lang="en-US" sz="1132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 4">
            <a:extLst>
              <a:ext uri="{FF2B5EF4-FFF2-40B4-BE49-F238E27FC236}">
                <a16:creationId xmlns:a16="http://schemas.microsoft.com/office/drawing/2014/main" id="{ED93A641-6369-1AC1-A068-BF9FB6D7D3A5}"/>
              </a:ext>
            </a:extLst>
          </p:cNvPr>
          <p:cNvSpPr/>
          <p:nvPr/>
        </p:nvSpPr>
        <p:spPr>
          <a:xfrm>
            <a:off x="5012049" y="2099534"/>
            <a:ext cx="2167722" cy="1032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813"/>
              </a:lnSpc>
              <a:buNone/>
            </a:pPr>
            <a:r>
              <a:rPr lang="en-US" sz="755" b="1" kern="0" spc="-45" dirty="0">
                <a:solidFill>
                  <a:srgbClr val="6B7280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THz Spectrum | Massive MIMO | IoT Devices</a:t>
            </a:r>
            <a:endParaRPr lang="en-US" sz="75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 5">
            <a:extLst>
              <a:ext uri="{FF2B5EF4-FFF2-40B4-BE49-F238E27FC236}">
                <a16:creationId xmlns:a16="http://schemas.microsoft.com/office/drawing/2014/main" id="{2B48298E-BDA1-2F07-2238-FAA29FFF2D55}"/>
              </a:ext>
            </a:extLst>
          </p:cNvPr>
          <p:cNvSpPr/>
          <p:nvPr/>
        </p:nvSpPr>
        <p:spPr>
          <a:xfrm>
            <a:off x="5126634" y="2446146"/>
            <a:ext cx="3396603" cy="119757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943"/>
              </a:lnSpc>
              <a:buNone/>
            </a:pPr>
            <a:r>
              <a:rPr lang="en-US" sz="629" b="1" kern="0" spc="74" dirty="0">
                <a:solidFill>
                  <a:srgbClr val="00BFF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STATE: CSI, TRAFFIC, QOS</a:t>
            </a:r>
            <a:endParaRPr lang="en-US" sz="629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 6">
            <a:extLst>
              <a:ext uri="{FF2B5EF4-FFF2-40B4-BE49-F238E27FC236}">
                <a16:creationId xmlns:a16="http://schemas.microsoft.com/office/drawing/2014/main" id="{087E0D0D-5503-6F5C-E4DA-3BF5C1810973}"/>
              </a:ext>
            </a:extLst>
          </p:cNvPr>
          <p:cNvSpPr/>
          <p:nvPr/>
        </p:nvSpPr>
        <p:spPr>
          <a:xfrm>
            <a:off x="3724965" y="3659643"/>
            <a:ext cx="339661" cy="1032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813"/>
              </a:lnSpc>
              <a:buNone/>
            </a:pPr>
            <a:r>
              <a:rPr lang="en-US" sz="755" b="1" dirty="0">
                <a:solidFill>
                  <a:srgbClr val="FFFFF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IN</a:t>
            </a:r>
            <a:endParaRPr lang="en-US" sz="75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 7">
            <a:extLst>
              <a:ext uri="{FF2B5EF4-FFF2-40B4-BE49-F238E27FC236}">
                <a16:creationId xmlns:a16="http://schemas.microsoft.com/office/drawing/2014/main" id="{25E5D4BA-66A8-3F73-7976-406DF87309E6}"/>
              </a:ext>
            </a:extLst>
          </p:cNvPr>
          <p:cNvSpPr/>
          <p:nvPr/>
        </p:nvSpPr>
        <p:spPr>
          <a:xfrm>
            <a:off x="3515290" y="3917705"/>
            <a:ext cx="1556776" cy="119757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943"/>
              </a:lnSpc>
              <a:buNone/>
            </a:pPr>
            <a:r>
              <a:rPr lang="en-US" sz="629" b="1" dirty="0">
                <a:solidFill>
                  <a:srgbClr val="FFFFF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INPUT LAYER</a:t>
            </a:r>
            <a:endParaRPr lang="en-US" sz="629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 8">
            <a:extLst>
              <a:ext uri="{FF2B5EF4-FFF2-40B4-BE49-F238E27FC236}">
                <a16:creationId xmlns:a16="http://schemas.microsoft.com/office/drawing/2014/main" id="{EC20BE72-9EA0-C643-AB7D-135BD9736736}"/>
              </a:ext>
            </a:extLst>
          </p:cNvPr>
          <p:cNvSpPr/>
          <p:nvPr/>
        </p:nvSpPr>
        <p:spPr>
          <a:xfrm>
            <a:off x="4502377" y="3782222"/>
            <a:ext cx="3290292" cy="12903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016"/>
              </a:lnSpc>
              <a:buNone/>
            </a:pPr>
            <a:r>
              <a:rPr lang="en-US" sz="881" b="1" kern="0" spc="104" dirty="0">
                <a:solidFill>
                  <a:srgbClr val="FFFFF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DQN AGENT</a:t>
            </a:r>
            <a:endParaRPr lang="en-US" sz="88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 9">
            <a:extLst>
              <a:ext uri="{FF2B5EF4-FFF2-40B4-BE49-F238E27FC236}">
                <a16:creationId xmlns:a16="http://schemas.microsoft.com/office/drawing/2014/main" id="{8006E58C-4E03-3BBF-A7E3-2E0EBB9AFE68}"/>
              </a:ext>
            </a:extLst>
          </p:cNvPr>
          <p:cNvSpPr/>
          <p:nvPr/>
        </p:nvSpPr>
        <p:spPr>
          <a:xfrm>
            <a:off x="4502377" y="3937060"/>
            <a:ext cx="3290292" cy="119757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943"/>
              </a:lnSpc>
              <a:buNone/>
            </a:pPr>
            <a:r>
              <a:rPr lang="en-US" sz="629" dirty="0">
                <a:solidFill>
                  <a:srgbClr val="FFFFF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Deep Neural Network (FC + ReLU)</a:t>
            </a:r>
            <a:endParaRPr lang="en-US" sz="629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 10">
            <a:extLst>
              <a:ext uri="{FF2B5EF4-FFF2-40B4-BE49-F238E27FC236}">
                <a16:creationId xmlns:a16="http://schemas.microsoft.com/office/drawing/2014/main" id="{42900B7E-2B9D-65B9-DECB-A6ACF6CFD81A}"/>
              </a:ext>
            </a:extLst>
          </p:cNvPr>
          <p:cNvSpPr/>
          <p:nvPr/>
        </p:nvSpPr>
        <p:spPr>
          <a:xfrm>
            <a:off x="8366856" y="3659643"/>
            <a:ext cx="509491" cy="1032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813"/>
              </a:lnSpc>
              <a:buNone/>
            </a:pPr>
            <a:r>
              <a:rPr lang="en-US" sz="755" b="1" dirty="0">
                <a:solidFill>
                  <a:srgbClr val="00BFF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OUT</a:t>
            </a:r>
            <a:endParaRPr lang="en-US" sz="75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 11">
            <a:extLst>
              <a:ext uri="{FF2B5EF4-FFF2-40B4-BE49-F238E27FC236}">
                <a16:creationId xmlns:a16="http://schemas.microsoft.com/office/drawing/2014/main" id="{27A543BC-0EC8-D8B9-1EDA-66BD03E1AB2C}"/>
              </a:ext>
            </a:extLst>
          </p:cNvPr>
          <p:cNvSpPr/>
          <p:nvPr/>
        </p:nvSpPr>
        <p:spPr>
          <a:xfrm>
            <a:off x="8263632" y="3917705"/>
            <a:ext cx="1132201" cy="119757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943"/>
              </a:lnSpc>
              <a:buNone/>
            </a:pPr>
            <a:r>
              <a:rPr lang="en-US" sz="629" b="1" dirty="0">
                <a:solidFill>
                  <a:srgbClr val="00BFF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Q-VALUES</a:t>
            </a:r>
            <a:endParaRPr lang="en-US" sz="629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 12">
            <a:extLst>
              <a:ext uri="{FF2B5EF4-FFF2-40B4-BE49-F238E27FC236}">
                <a16:creationId xmlns:a16="http://schemas.microsoft.com/office/drawing/2014/main" id="{7E4097A3-B894-526A-7799-632E591A57FE}"/>
              </a:ext>
            </a:extLst>
          </p:cNvPr>
          <p:cNvSpPr/>
          <p:nvPr/>
        </p:nvSpPr>
        <p:spPr>
          <a:xfrm>
            <a:off x="5317087" y="4521328"/>
            <a:ext cx="3821178" cy="119757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943"/>
              </a:lnSpc>
              <a:buNone/>
            </a:pPr>
            <a:r>
              <a:rPr lang="en-US" sz="629" b="1" kern="0" spc="74" dirty="0">
                <a:solidFill>
                  <a:srgbClr val="00BFF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ACTION: RESOURCE ASSIGNMENT</a:t>
            </a:r>
            <a:endParaRPr lang="en-US" sz="629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 13">
            <a:extLst>
              <a:ext uri="{FF2B5EF4-FFF2-40B4-BE49-F238E27FC236}">
                <a16:creationId xmlns:a16="http://schemas.microsoft.com/office/drawing/2014/main" id="{D603D452-FC74-3B9D-1279-440681B41022}"/>
              </a:ext>
            </a:extLst>
          </p:cNvPr>
          <p:cNvSpPr/>
          <p:nvPr/>
        </p:nvSpPr>
        <p:spPr>
          <a:xfrm>
            <a:off x="3457225" y="5457206"/>
            <a:ext cx="1754822" cy="3096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219"/>
              </a:lnSpc>
              <a:buNone/>
            </a:pPr>
            <a:r>
              <a:rPr lang="en-US" sz="1006" b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RESOURCE ALLOCATION ENGINE</a:t>
            </a:r>
            <a:endParaRPr lang="en-US" sz="100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 14">
            <a:extLst>
              <a:ext uri="{FF2B5EF4-FFF2-40B4-BE49-F238E27FC236}">
                <a16:creationId xmlns:a16="http://schemas.microsoft.com/office/drawing/2014/main" id="{020F1E5E-03DA-D801-CF8A-2E4CBEDA1615}"/>
              </a:ext>
            </a:extLst>
          </p:cNvPr>
          <p:cNvSpPr/>
          <p:nvPr/>
        </p:nvSpPr>
        <p:spPr>
          <a:xfrm>
            <a:off x="3457225" y="5818494"/>
            <a:ext cx="1754822" cy="119757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943"/>
              </a:lnSpc>
              <a:buNone/>
            </a:pPr>
            <a:r>
              <a:rPr lang="en-US" sz="629" i="1" dirty="0">
                <a:solidFill>
                  <a:srgbClr val="6B7280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Subcarrier &amp; Power Control</a:t>
            </a:r>
            <a:endParaRPr lang="en-US" sz="629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 15">
            <a:extLst>
              <a:ext uri="{FF2B5EF4-FFF2-40B4-BE49-F238E27FC236}">
                <a16:creationId xmlns:a16="http://schemas.microsoft.com/office/drawing/2014/main" id="{0C7FBCE8-17D2-A10A-50F3-DA2FFEB62382}"/>
              </a:ext>
            </a:extLst>
          </p:cNvPr>
          <p:cNvSpPr/>
          <p:nvPr/>
        </p:nvSpPr>
        <p:spPr>
          <a:xfrm>
            <a:off x="5915267" y="5478174"/>
            <a:ext cx="990676" cy="119757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943"/>
              </a:lnSpc>
              <a:buNone/>
            </a:pPr>
            <a:r>
              <a:rPr lang="en-US" sz="629" b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METRICS</a:t>
            </a:r>
            <a:endParaRPr lang="en-US" sz="629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 16">
            <a:extLst>
              <a:ext uri="{FF2B5EF4-FFF2-40B4-BE49-F238E27FC236}">
                <a16:creationId xmlns:a16="http://schemas.microsoft.com/office/drawing/2014/main" id="{CCE42DDC-0751-D6D0-8D90-2CD6CBF35E14}"/>
              </a:ext>
            </a:extLst>
          </p:cNvPr>
          <p:cNvSpPr/>
          <p:nvPr/>
        </p:nvSpPr>
        <p:spPr>
          <a:xfrm>
            <a:off x="6979773" y="5533012"/>
            <a:ext cx="1754822" cy="154837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219"/>
              </a:lnSpc>
              <a:buNone/>
            </a:pPr>
            <a:r>
              <a:rPr lang="en-US" sz="1006" b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PERFORMANCE MONITOR</a:t>
            </a:r>
            <a:endParaRPr lang="en-US" sz="100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 17">
            <a:extLst>
              <a:ext uri="{FF2B5EF4-FFF2-40B4-BE49-F238E27FC236}">
                <a16:creationId xmlns:a16="http://schemas.microsoft.com/office/drawing/2014/main" id="{5CD291A4-4FDC-6201-B16B-98AB1E4CF34B}"/>
              </a:ext>
            </a:extLst>
          </p:cNvPr>
          <p:cNvSpPr/>
          <p:nvPr/>
        </p:nvSpPr>
        <p:spPr>
          <a:xfrm>
            <a:off x="6979773" y="5739462"/>
            <a:ext cx="1754822" cy="119757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943"/>
              </a:lnSpc>
              <a:buNone/>
            </a:pPr>
            <a:r>
              <a:rPr lang="en-US" sz="629" b="1" dirty="0">
                <a:solidFill>
                  <a:srgbClr val="6B7280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Reward: Throughput, Fairness, Latency</a:t>
            </a:r>
            <a:endParaRPr lang="en-US" sz="629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 18">
            <a:extLst>
              <a:ext uri="{FF2B5EF4-FFF2-40B4-BE49-F238E27FC236}">
                <a16:creationId xmlns:a16="http://schemas.microsoft.com/office/drawing/2014/main" id="{07B1D8F9-81CD-35B2-D270-059C1F3434EB}"/>
              </a:ext>
            </a:extLst>
          </p:cNvPr>
          <p:cNvSpPr/>
          <p:nvPr/>
        </p:nvSpPr>
        <p:spPr>
          <a:xfrm>
            <a:off x="5348639" y="6312440"/>
            <a:ext cx="4075929" cy="1032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813"/>
              </a:lnSpc>
              <a:buNone/>
            </a:pPr>
            <a:r>
              <a:rPr lang="en-US" sz="755" b="1" kern="0" spc="89" dirty="0">
                <a:solidFill>
                  <a:srgbClr val="9CA3A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CONTINUOUS LEARNING LOOP</a:t>
            </a:r>
            <a:endParaRPr lang="en-US" sz="75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21957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3211" y="273904"/>
            <a:ext cx="10515600" cy="599151"/>
          </a:xfrm>
        </p:spPr>
        <p:txBody>
          <a:bodyPr>
            <a:noAutofit/>
          </a:bodyPr>
          <a:lstStyle/>
          <a:p>
            <a:pPr algn="ctr"/>
            <a:br>
              <a:rPr lang="en-IN" sz="28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</a:br>
            <a:endParaRPr lang="en-US" sz="2800" b="1" dirty="0"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6597CCE1-08DB-C24B-5C07-76F312B33C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" y="131601"/>
            <a:ext cx="12192000" cy="6772275"/>
          </a:xfrm>
          <a:prstGeom prst="rect">
            <a:avLst/>
          </a:prstGeom>
        </p:spPr>
      </p:pic>
      <p:pic>
        <p:nvPicPr>
          <p:cNvPr id="5" name="Image 2" descr="preencoded.png">
            <a:extLst>
              <a:ext uri="{FF2B5EF4-FFF2-40B4-BE49-F238E27FC236}">
                <a16:creationId xmlns:a16="http://schemas.microsoft.com/office/drawing/2014/main" id="{5C82C246-6AD0-9667-2B58-3FDE9A3F2A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524000"/>
            <a:ext cx="5524500" cy="1981200"/>
          </a:xfrm>
          <a:prstGeom prst="rect">
            <a:avLst/>
          </a:prstGeom>
        </p:spPr>
      </p:pic>
      <p:pic>
        <p:nvPicPr>
          <p:cNvPr id="6" name="Image 3" descr="preencoded.png">
            <a:extLst>
              <a:ext uri="{FF2B5EF4-FFF2-40B4-BE49-F238E27FC236}">
                <a16:creationId xmlns:a16="http://schemas.microsoft.com/office/drawing/2014/main" id="{06D99C00-7958-CF38-CBA1-04F896928C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1752600"/>
            <a:ext cx="457200" cy="457200"/>
          </a:xfrm>
          <a:prstGeom prst="rect">
            <a:avLst/>
          </a:prstGeom>
        </p:spPr>
      </p:pic>
      <p:pic>
        <p:nvPicPr>
          <p:cNvPr id="7" name="Image 4" descr="preencoded.png">
            <a:extLst>
              <a:ext uri="{FF2B5EF4-FFF2-40B4-BE49-F238E27FC236}">
                <a16:creationId xmlns:a16="http://schemas.microsoft.com/office/drawing/2014/main" id="{E7E0C7E6-B4F0-81E6-E539-C33D84C652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525" y="1866900"/>
            <a:ext cx="285750" cy="228600"/>
          </a:xfrm>
          <a:prstGeom prst="rect">
            <a:avLst/>
          </a:prstGeom>
        </p:spPr>
      </p:pic>
      <p:pic>
        <p:nvPicPr>
          <p:cNvPr id="8" name="Image 5" descr="preencoded.png">
            <a:extLst>
              <a:ext uri="{FF2B5EF4-FFF2-40B4-BE49-F238E27FC236}">
                <a16:creationId xmlns:a16="http://schemas.microsoft.com/office/drawing/2014/main" id="{725BC186-4E55-811E-1A76-66DB1BB322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800" y="2400300"/>
            <a:ext cx="190500" cy="152400"/>
          </a:xfrm>
          <a:prstGeom prst="rect">
            <a:avLst/>
          </a:prstGeom>
        </p:spPr>
      </p:pic>
      <p:pic>
        <p:nvPicPr>
          <p:cNvPr id="9" name="Image 6" descr="preencoded.png">
            <a:extLst>
              <a:ext uri="{FF2B5EF4-FFF2-40B4-BE49-F238E27FC236}">
                <a16:creationId xmlns:a16="http://schemas.microsoft.com/office/drawing/2014/main" id="{308FA3B6-69FC-DF18-6FC7-FA8B5121FC8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800" y="2743200"/>
            <a:ext cx="190500" cy="152400"/>
          </a:xfrm>
          <a:prstGeom prst="rect">
            <a:avLst/>
          </a:prstGeom>
        </p:spPr>
      </p:pic>
      <p:pic>
        <p:nvPicPr>
          <p:cNvPr id="10" name="Image 7" descr="preencoded.png">
            <a:extLst>
              <a:ext uri="{FF2B5EF4-FFF2-40B4-BE49-F238E27FC236}">
                <a16:creationId xmlns:a16="http://schemas.microsoft.com/office/drawing/2014/main" id="{2245C657-4DA6-35D6-EF46-E3B8F15457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5800" y="3086100"/>
            <a:ext cx="190500" cy="152400"/>
          </a:xfrm>
          <a:prstGeom prst="rect">
            <a:avLst/>
          </a:prstGeom>
        </p:spPr>
      </p:pic>
      <p:pic>
        <p:nvPicPr>
          <p:cNvPr id="12" name="Image 9" descr="preencoded.png">
            <a:extLst>
              <a:ext uri="{FF2B5EF4-FFF2-40B4-BE49-F238E27FC236}">
                <a16:creationId xmlns:a16="http://schemas.microsoft.com/office/drawing/2014/main" id="{3B2028AF-69E0-C669-1791-C8A67685E35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8900" y="1752600"/>
            <a:ext cx="457200" cy="457200"/>
          </a:xfrm>
          <a:prstGeom prst="rect">
            <a:avLst/>
          </a:prstGeom>
        </p:spPr>
      </p:pic>
      <p:pic>
        <p:nvPicPr>
          <p:cNvPr id="13" name="Image 10" descr="preencoded.png">
            <a:extLst>
              <a:ext uri="{FF2B5EF4-FFF2-40B4-BE49-F238E27FC236}">
                <a16:creationId xmlns:a16="http://schemas.microsoft.com/office/drawing/2014/main" id="{1A2EE384-8B25-A8D4-A9AC-E592A270ACC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24625" y="1866900"/>
            <a:ext cx="285750" cy="228600"/>
          </a:xfrm>
          <a:prstGeom prst="rect">
            <a:avLst/>
          </a:prstGeom>
        </p:spPr>
      </p:pic>
      <p:pic>
        <p:nvPicPr>
          <p:cNvPr id="14" name="Image 11" descr="preencoded.png">
            <a:extLst>
              <a:ext uri="{FF2B5EF4-FFF2-40B4-BE49-F238E27FC236}">
                <a16:creationId xmlns:a16="http://schemas.microsoft.com/office/drawing/2014/main" id="{33632F7A-A300-8654-6DE2-0A71B598A4D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38900" y="2400300"/>
            <a:ext cx="190500" cy="152400"/>
          </a:xfrm>
          <a:prstGeom prst="rect">
            <a:avLst/>
          </a:prstGeom>
        </p:spPr>
      </p:pic>
      <p:pic>
        <p:nvPicPr>
          <p:cNvPr id="15" name="Image 12" descr="preencoded.png">
            <a:extLst>
              <a:ext uri="{FF2B5EF4-FFF2-40B4-BE49-F238E27FC236}">
                <a16:creationId xmlns:a16="http://schemas.microsoft.com/office/drawing/2014/main" id="{32F6FB80-0523-EB13-7EE3-24EA1CC9053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38900" y="2743200"/>
            <a:ext cx="190500" cy="152400"/>
          </a:xfrm>
          <a:prstGeom prst="rect">
            <a:avLst/>
          </a:prstGeom>
        </p:spPr>
      </p:pic>
      <p:pic>
        <p:nvPicPr>
          <p:cNvPr id="16" name="Image 13" descr="preencoded.png">
            <a:extLst>
              <a:ext uri="{FF2B5EF4-FFF2-40B4-BE49-F238E27FC236}">
                <a16:creationId xmlns:a16="http://schemas.microsoft.com/office/drawing/2014/main" id="{1C82ADFD-0CA8-14A1-4C84-4F3F21C0209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38900" y="3086100"/>
            <a:ext cx="190500" cy="152400"/>
          </a:xfrm>
          <a:prstGeom prst="rect">
            <a:avLst/>
          </a:prstGeom>
        </p:spPr>
      </p:pic>
      <p:pic>
        <p:nvPicPr>
          <p:cNvPr id="17" name="Image 14" descr="preencoded.png">
            <a:extLst>
              <a:ext uri="{FF2B5EF4-FFF2-40B4-BE49-F238E27FC236}">
                <a16:creationId xmlns:a16="http://schemas.microsoft.com/office/drawing/2014/main" id="{DF1108D8-0E4A-DBD0-293F-9A0212931CC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7200" y="3733800"/>
            <a:ext cx="5524500" cy="2286000"/>
          </a:xfrm>
          <a:prstGeom prst="rect">
            <a:avLst/>
          </a:prstGeom>
        </p:spPr>
      </p:pic>
      <p:pic>
        <p:nvPicPr>
          <p:cNvPr id="18" name="Image 15" descr="preencoded.png">
            <a:extLst>
              <a:ext uri="{FF2B5EF4-FFF2-40B4-BE49-F238E27FC236}">
                <a16:creationId xmlns:a16="http://schemas.microsoft.com/office/drawing/2014/main" id="{9482DD7C-2A2B-3069-AF08-31EB2079D78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85800" y="3962400"/>
            <a:ext cx="457200" cy="457200"/>
          </a:xfrm>
          <a:prstGeom prst="rect">
            <a:avLst/>
          </a:prstGeom>
        </p:spPr>
      </p:pic>
      <p:pic>
        <p:nvPicPr>
          <p:cNvPr id="19" name="Image 16" descr="preencoded.png">
            <a:extLst>
              <a:ext uri="{FF2B5EF4-FFF2-40B4-BE49-F238E27FC236}">
                <a16:creationId xmlns:a16="http://schemas.microsoft.com/office/drawing/2014/main" id="{D24716F4-4BDC-BF51-AB08-6A27DF5304A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85813" y="4076700"/>
            <a:ext cx="257175" cy="228600"/>
          </a:xfrm>
          <a:prstGeom prst="rect">
            <a:avLst/>
          </a:prstGeom>
        </p:spPr>
      </p:pic>
      <p:pic>
        <p:nvPicPr>
          <p:cNvPr id="20" name="Image 17" descr="preencoded.png">
            <a:extLst>
              <a:ext uri="{FF2B5EF4-FFF2-40B4-BE49-F238E27FC236}">
                <a16:creationId xmlns:a16="http://schemas.microsoft.com/office/drawing/2014/main" id="{45B9249E-2141-1BD9-50D9-FD410C6CBEB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85800" y="4610100"/>
            <a:ext cx="190500" cy="152400"/>
          </a:xfrm>
          <a:prstGeom prst="rect">
            <a:avLst/>
          </a:prstGeom>
        </p:spPr>
      </p:pic>
      <p:pic>
        <p:nvPicPr>
          <p:cNvPr id="21" name="Image 18" descr="preencoded.png">
            <a:extLst>
              <a:ext uri="{FF2B5EF4-FFF2-40B4-BE49-F238E27FC236}">
                <a16:creationId xmlns:a16="http://schemas.microsoft.com/office/drawing/2014/main" id="{914B8F58-B4DE-9443-A5E4-EA4DFE3F9E7E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85800" y="4953000"/>
            <a:ext cx="190500" cy="152400"/>
          </a:xfrm>
          <a:prstGeom prst="rect">
            <a:avLst/>
          </a:prstGeom>
        </p:spPr>
      </p:pic>
      <p:pic>
        <p:nvPicPr>
          <p:cNvPr id="22" name="Image 19" descr="preencoded.png">
            <a:extLst>
              <a:ext uri="{FF2B5EF4-FFF2-40B4-BE49-F238E27FC236}">
                <a16:creationId xmlns:a16="http://schemas.microsoft.com/office/drawing/2014/main" id="{D9C3E6E5-E50D-264D-6641-F2AEBF0B4703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85800" y="5295900"/>
            <a:ext cx="190500" cy="152400"/>
          </a:xfrm>
          <a:prstGeom prst="rect">
            <a:avLst/>
          </a:prstGeom>
        </p:spPr>
      </p:pic>
      <p:pic>
        <p:nvPicPr>
          <p:cNvPr id="23" name="Image 20" descr="preencoded.png">
            <a:extLst>
              <a:ext uri="{FF2B5EF4-FFF2-40B4-BE49-F238E27FC236}">
                <a16:creationId xmlns:a16="http://schemas.microsoft.com/office/drawing/2014/main" id="{6F6C894A-A63C-CD58-566F-8A03DC51AA71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210300" y="3733800"/>
            <a:ext cx="5524500" cy="2286000"/>
          </a:xfrm>
          <a:prstGeom prst="rect">
            <a:avLst/>
          </a:prstGeom>
        </p:spPr>
      </p:pic>
      <p:pic>
        <p:nvPicPr>
          <p:cNvPr id="24" name="Image 21" descr="preencoded.png">
            <a:extLst>
              <a:ext uri="{FF2B5EF4-FFF2-40B4-BE49-F238E27FC236}">
                <a16:creationId xmlns:a16="http://schemas.microsoft.com/office/drawing/2014/main" id="{C29AA93E-5E0E-2993-0E98-1C9049972204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438900" y="3962400"/>
            <a:ext cx="457200" cy="457200"/>
          </a:xfrm>
          <a:prstGeom prst="rect">
            <a:avLst/>
          </a:prstGeom>
        </p:spPr>
      </p:pic>
      <p:pic>
        <p:nvPicPr>
          <p:cNvPr id="25" name="Image 22" descr="preencoded.png">
            <a:extLst>
              <a:ext uri="{FF2B5EF4-FFF2-40B4-BE49-F238E27FC236}">
                <a16:creationId xmlns:a16="http://schemas.microsoft.com/office/drawing/2014/main" id="{0D8259F3-DBFD-D25A-5270-F7A896DAE0A5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553200" y="4076700"/>
            <a:ext cx="228600" cy="228600"/>
          </a:xfrm>
          <a:prstGeom prst="rect">
            <a:avLst/>
          </a:prstGeom>
        </p:spPr>
      </p:pic>
      <p:pic>
        <p:nvPicPr>
          <p:cNvPr id="26" name="Image 23" descr="preencoded.png">
            <a:extLst>
              <a:ext uri="{FF2B5EF4-FFF2-40B4-BE49-F238E27FC236}">
                <a16:creationId xmlns:a16="http://schemas.microsoft.com/office/drawing/2014/main" id="{E0488395-C185-ED71-5A13-72B731E2D8EA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438900" y="4648200"/>
            <a:ext cx="5067300" cy="304800"/>
          </a:xfrm>
          <a:prstGeom prst="rect">
            <a:avLst/>
          </a:prstGeom>
        </p:spPr>
      </p:pic>
      <p:pic>
        <p:nvPicPr>
          <p:cNvPr id="27" name="Image 24" descr="preencoded.png">
            <a:extLst>
              <a:ext uri="{FF2B5EF4-FFF2-40B4-BE49-F238E27FC236}">
                <a16:creationId xmlns:a16="http://schemas.microsoft.com/office/drawing/2014/main" id="{057A2D99-B4A5-A69F-B0CC-F2E99909EFCF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438900" y="5105400"/>
            <a:ext cx="5067300" cy="304800"/>
          </a:xfrm>
          <a:prstGeom prst="rect">
            <a:avLst/>
          </a:prstGeom>
        </p:spPr>
      </p:pic>
      <p:sp>
        <p:nvSpPr>
          <p:cNvPr id="30" name="Text 1">
            <a:extLst>
              <a:ext uri="{FF2B5EF4-FFF2-40B4-BE49-F238E27FC236}">
                <a16:creationId xmlns:a16="http://schemas.microsoft.com/office/drawing/2014/main" id="{868BACBF-FF79-2D48-3377-B6CD7BB42573}"/>
              </a:ext>
            </a:extLst>
          </p:cNvPr>
          <p:cNvSpPr/>
          <p:nvPr/>
        </p:nvSpPr>
        <p:spPr>
          <a:xfrm>
            <a:off x="457200" y="685800"/>
            <a:ext cx="109728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Tools &amp; Technologies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 2">
            <a:extLst>
              <a:ext uri="{FF2B5EF4-FFF2-40B4-BE49-F238E27FC236}">
                <a16:creationId xmlns:a16="http://schemas.microsoft.com/office/drawing/2014/main" id="{5C7C3F2D-C140-BA93-FA4D-F0DA30CB8A4D}"/>
              </a:ext>
            </a:extLst>
          </p:cNvPr>
          <p:cNvSpPr/>
          <p:nvPr/>
        </p:nvSpPr>
        <p:spPr>
          <a:xfrm>
            <a:off x="1295400" y="1847850"/>
            <a:ext cx="6172200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Programming &amp; AI Frameworks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 3">
            <a:extLst>
              <a:ext uri="{FF2B5EF4-FFF2-40B4-BE49-F238E27FC236}">
                <a16:creationId xmlns:a16="http://schemas.microsoft.com/office/drawing/2014/main" id="{EB597149-8887-7AE7-8B40-CFF46DA1D259}"/>
              </a:ext>
            </a:extLst>
          </p:cNvPr>
          <p:cNvSpPr/>
          <p:nvPr/>
        </p:nvSpPr>
        <p:spPr>
          <a:xfrm>
            <a:off x="990600" y="2362200"/>
            <a:ext cx="100584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374151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Python 3.10+:</a:t>
            </a:r>
            <a:r>
              <a:rPr lang="en-US" sz="1200" dirty="0">
                <a:solidFill>
                  <a:srgbClr val="374151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Primary language for DQN implementation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 4">
            <a:extLst>
              <a:ext uri="{FF2B5EF4-FFF2-40B4-BE49-F238E27FC236}">
                <a16:creationId xmlns:a16="http://schemas.microsoft.com/office/drawing/2014/main" id="{350E7CAE-F863-FED1-C3F1-8B19D8E13C7A}"/>
              </a:ext>
            </a:extLst>
          </p:cNvPr>
          <p:cNvSpPr/>
          <p:nvPr/>
        </p:nvSpPr>
        <p:spPr>
          <a:xfrm>
            <a:off x="990600" y="2705100"/>
            <a:ext cx="987552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374151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TensorFlow / Keras:</a:t>
            </a:r>
            <a:r>
              <a:rPr lang="en-US" sz="1200" dirty="0">
                <a:solidFill>
                  <a:srgbClr val="374151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Neural network design and training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 5">
            <a:extLst>
              <a:ext uri="{FF2B5EF4-FFF2-40B4-BE49-F238E27FC236}">
                <a16:creationId xmlns:a16="http://schemas.microsoft.com/office/drawing/2014/main" id="{800D142A-7C0C-38C8-CCF3-EF73BD2DC114}"/>
              </a:ext>
            </a:extLst>
          </p:cNvPr>
          <p:cNvSpPr/>
          <p:nvPr/>
        </p:nvSpPr>
        <p:spPr>
          <a:xfrm>
            <a:off x="990600" y="3048000"/>
            <a:ext cx="82296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374151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OpenAI Gym:</a:t>
            </a:r>
            <a:r>
              <a:rPr lang="en-US" sz="1200" dirty="0">
                <a:solidFill>
                  <a:srgbClr val="374151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Custom RL environment interfacing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 6">
            <a:extLst>
              <a:ext uri="{FF2B5EF4-FFF2-40B4-BE49-F238E27FC236}">
                <a16:creationId xmlns:a16="http://schemas.microsoft.com/office/drawing/2014/main" id="{CFB7F0F7-4697-A169-9D20-D24CCBAC973B}"/>
              </a:ext>
            </a:extLst>
          </p:cNvPr>
          <p:cNvSpPr/>
          <p:nvPr/>
        </p:nvSpPr>
        <p:spPr>
          <a:xfrm>
            <a:off x="7048500" y="1847850"/>
            <a:ext cx="4114800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Network Simulation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 7">
            <a:extLst>
              <a:ext uri="{FF2B5EF4-FFF2-40B4-BE49-F238E27FC236}">
                <a16:creationId xmlns:a16="http://schemas.microsoft.com/office/drawing/2014/main" id="{C50FE5E2-9E04-1B33-EBF4-C3CDDB396AC2}"/>
              </a:ext>
            </a:extLst>
          </p:cNvPr>
          <p:cNvSpPr/>
          <p:nvPr/>
        </p:nvSpPr>
        <p:spPr>
          <a:xfrm>
            <a:off x="6743700" y="2362200"/>
            <a:ext cx="54483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374151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NS-3:</a:t>
            </a:r>
            <a:r>
              <a:rPr lang="en-US" sz="1200" dirty="0">
                <a:solidFill>
                  <a:srgbClr val="374151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Packet-level network &amp; interference simulation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 8">
            <a:extLst>
              <a:ext uri="{FF2B5EF4-FFF2-40B4-BE49-F238E27FC236}">
                <a16:creationId xmlns:a16="http://schemas.microsoft.com/office/drawing/2014/main" id="{636C3213-E87C-BE4A-257D-73741EA0A5AD}"/>
              </a:ext>
            </a:extLst>
          </p:cNvPr>
          <p:cNvSpPr/>
          <p:nvPr/>
        </p:nvSpPr>
        <p:spPr>
          <a:xfrm>
            <a:off x="6743700" y="2705100"/>
            <a:ext cx="54483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374151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MATLAB / Simulink:</a:t>
            </a:r>
            <a:r>
              <a:rPr lang="en-US" sz="1200" dirty="0">
                <a:solidFill>
                  <a:srgbClr val="374151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6G THz channel modeling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 9">
            <a:extLst>
              <a:ext uri="{FF2B5EF4-FFF2-40B4-BE49-F238E27FC236}">
                <a16:creationId xmlns:a16="http://schemas.microsoft.com/office/drawing/2014/main" id="{E2F5044B-E181-4FF4-1FEE-E45131BB074C}"/>
              </a:ext>
            </a:extLst>
          </p:cNvPr>
          <p:cNvSpPr/>
          <p:nvPr/>
        </p:nvSpPr>
        <p:spPr>
          <a:xfrm>
            <a:off x="6743700" y="3048000"/>
            <a:ext cx="54483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374151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Link-level Simulation:</a:t>
            </a:r>
            <a:r>
              <a:rPr lang="en-US" sz="1200" dirty="0">
                <a:solidFill>
                  <a:srgbClr val="374151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OFDM and beamforming analysis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 10">
            <a:extLst>
              <a:ext uri="{FF2B5EF4-FFF2-40B4-BE49-F238E27FC236}">
                <a16:creationId xmlns:a16="http://schemas.microsoft.com/office/drawing/2014/main" id="{18730813-42FD-1A99-400A-2F5188771E3F}"/>
              </a:ext>
            </a:extLst>
          </p:cNvPr>
          <p:cNvSpPr/>
          <p:nvPr/>
        </p:nvSpPr>
        <p:spPr>
          <a:xfrm>
            <a:off x="1295400" y="4057650"/>
            <a:ext cx="4572000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Data &amp; Visualization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 11">
            <a:extLst>
              <a:ext uri="{FF2B5EF4-FFF2-40B4-BE49-F238E27FC236}">
                <a16:creationId xmlns:a16="http://schemas.microsoft.com/office/drawing/2014/main" id="{8CE7C02B-E1D5-B942-D091-AFC43C90DC04}"/>
              </a:ext>
            </a:extLst>
          </p:cNvPr>
          <p:cNvSpPr/>
          <p:nvPr/>
        </p:nvSpPr>
        <p:spPr>
          <a:xfrm>
            <a:off x="990600" y="4572000"/>
            <a:ext cx="841248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374151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NumPy / Pandas:</a:t>
            </a:r>
            <a:r>
              <a:rPr lang="en-US" sz="1200" dirty="0">
                <a:solidFill>
                  <a:srgbClr val="374151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Large-scale dataset processing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 12">
            <a:extLst>
              <a:ext uri="{FF2B5EF4-FFF2-40B4-BE49-F238E27FC236}">
                <a16:creationId xmlns:a16="http://schemas.microsoft.com/office/drawing/2014/main" id="{10488F56-134C-B198-B8FE-7C5814D02681}"/>
              </a:ext>
            </a:extLst>
          </p:cNvPr>
          <p:cNvSpPr/>
          <p:nvPr/>
        </p:nvSpPr>
        <p:spPr>
          <a:xfrm>
            <a:off x="990600" y="4914900"/>
            <a:ext cx="896112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374151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Matplotlib / Seaborn:</a:t>
            </a:r>
            <a:r>
              <a:rPr lang="en-US" sz="1200" dirty="0">
                <a:solidFill>
                  <a:srgbClr val="374151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Performance metric plotting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 13">
            <a:extLst>
              <a:ext uri="{FF2B5EF4-FFF2-40B4-BE49-F238E27FC236}">
                <a16:creationId xmlns:a16="http://schemas.microsoft.com/office/drawing/2014/main" id="{6FE85A50-7ED5-9C0E-CB92-B2397CC8CC95}"/>
              </a:ext>
            </a:extLst>
          </p:cNvPr>
          <p:cNvSpPr/>
          <p:nvPr/>
        </p:nvSpPr>
        <p:spPr>
          <a:xfrm>
            <a:off x="990600" y="5257800"/>
            <a:ext cx="1024128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374151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Jupyter Notebooks:</a:t>
            </a:r>
            <a:r>
              <a:rPr lang="en-US" sz="1200" dirty="0">
                <a:solidFill>
                  <a:srgbClr val="374151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Iterative development &amp; documentation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 14">
            <a:extLst>
              <a:ext uri="{FF2B5EF4-FFF2-40B4-BE49-F238E27FC236}">
                <a16:creationId xmlns:a16="http://schemas.microsoft.com/office/drawing/2014/main" id="{27B9F6AC-4F58-3FB4-466D-1DEAD59E9E2D}"/>
              </a:ext>
            </a:extLst>
          </p:cNvPr>
          <p:cNvSpPr/>
          <p:nvPr/>
        </p:nvSpPr>
        <p:spPr>
          <a:xfrm>
            <a:off x="7048500" y="4057650"/>
            <a:ext cx="5143500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Hardware Infrastructure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 15">
            <a:extLst>
              <a:ext uri="{FF2B5EF4-FFF2-40B4-BE49-F238E27FC236}">
                <a16:creationId xmlns:a16="http://schemas.microsoft.com/office/drawing/2014/main" id="{23479828-CEEE-CE7A-B97D-B41636266617}"/>
              </a:ext>
            </a:extLst>
          </p:cNvPr>
          <p:cNvSpPr/>
          <p:nvPr/>
        </p:nvSpPr>
        <p:spPr>
          <a:xfrm>
            <a:off x="6438900" y="4648200"/>
            <a:ext cx="27432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0BFF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GPU Accelerator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 16">
            <a:extLst>
              <a:ext uri="{FF2B5EF4-FFF2-40B4-BE49-F238E27FC236}">
                <a16:creationId xmlns:a16="http://schemas.microsoft.com/office/drawing/2014/main" id="{7C8173FE-C68E-CB96-9DC3-C40E2C93F703}"/>
              </a:ext>
            </a:extLst>
          </p:cNvPr>
          <p:cNvSpPr/>
          <p:nvPr/>
        </p:nvSpPr>
        <p:spPr>
          <a:xfrm>
            <a:off x="9458325" y="4667250"/>
            <a:ext cx="2733675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NVIDIA RTX 3060 (12GB VRAM)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 17">
            <a:extLst>
              <a:ext uri="{FF2B5EF4-FFF2-40B4-BE49-F238E27FC236}">
                <a16:creationId xmlns:a16="http://schemas.microsoft.com/office/drawing/2014/main" id="{18AFC1AC-C388-39DF-D922-4C029BD2F3D4}"/>
              </a:ext>
            </a:extLst>
          </p:cNvPr>
          <p:cNvSpPr/>
          <p:nvPr/>
        </p:nvSpPr>
        <p:spPr>
          <a:xfrm>
            <a:off x="6438900" y="5105400"/>
            <a:ext cx="18288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0BFF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System RAM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Text 18">
            <a:extLst>
              <a:ext uri="{FF2B5EF4-FFF2-40B4-BE49-F238E27FC236}">
                <a16:creationId xmlns:a16="http://schemas.microsoft.com/office/drawing/2014/main" id="{910264CC-07C4-A26C-2D9C-CF0E7D40921D}"/>
              </a:ext>
            </a:extLst>
          </p:cNvPr>
          <p:cNvSpPr/>
          <p:nvPr/>
        </p:nvSpPr>
        <p:spPr>
          <a:xfrm>
            <a:off x="9039225" y="5124450"/>
            <a:ext cx="3152775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16 GB Minimum (32 GB Recommended)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 19">
            <a:extLst>
              <a:ext uri="{FF2B5EF4-FFF2-40B4-BE49-F238E27FC236}">
                <a16:creationId xmlns:a16="http://schemas.microsoft.com/office/drawing/2014/main" id="{A6FF8CD7-674E-04C0-D722-DB0C066DFCDE}"/>
              </a:ext>
            </a:extLst>
          </p:cNvPr>
          <p:cNvSpPr/>
          <p:nvPr/>
        </p:nvSpPr>
        <p:spPr>
          <a:xfrm>
            <a:off x="6438900" y="5562600"/>
            <a:ext cx="128016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0BFF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Storage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 20">
            <a:extLst>
              <a:ext uri="{FF2B5EF4-FFF2-40B4-BE49-F238E27FC236}">
                <a16:creationId xmlns:a16="http://schemas.microsoft.com/office/drawing/2014/main" id="{B6465859-2B2D-ADD1-05A2-0B091970D4FC}"/>
              </a:ext>
            </a:extLst>
          </p:cNvPr>
          <p:cNvSpPr/>
          <p:nvPr/>
        </p:nvSpPr>
        <p:spPr>
          <a:xfrm>
            <a:off x="9553575" y="5581650"/>
            <a:ext cx="2638425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50 GB SSD for Datasets &amp; Logs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63621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231" y="385011"/>
            <a:ext cx="10515600" cy="632423"/>
          </a:xfrm>
        </p:spPr>
        <p:txBody>
          <a:bodyPr>
            <a:noAutofit/>
          </a:bodyPr>
          <a:lstStyle/>
          <a:p>
            <a:pPr algn="ctr"/>
            <a:endParaRPr lang="en-US" sz="2800" b="1" dirty="0"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4EEB20DE-801F-F409-7F94-85762E331B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624638"/>
          </a:xfrm>
          <a:prstGeom prst="rect">
            <a:avLst/>
          </a:prstGeom>
        </p:spPr>
      </p:pic>
      <p:pic>
        <p:nvPicPr>
          <p:cNvPr id="4" name="Image 1" descr="preencoded.png">
            <a:extLst>
              <a:ext uri="{FF2B5EF4-FFF2-40B4-BE49-F238E27FC236}">
                <a16:creationId xmlns:a16="http://schemas.microsoft.com/office/drawing/2014/main" id="{3F7F9CB5-3559-78C9-A3BB-12CB2815AC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81000"/>
            <a:ext cx="3400425" cy="609600"/>
          </a:xfrm>
          <a:prstGeom prst="rect">
            <a:avLst/>
          </a:prstGeom>
        </p:spPr>
      </p:pic>
      <p:pic>
        <p:nvPicPr>
          <p:cNvPr id="5" name="Image 2" descr="preencoded.png">
            <a:extLst>
              <a:ext uri="{FF2B5EF4-FFF2-40B4-BE49-F238E27FC236}">
                <a16:creationId xmlns:a16="http://schemas.microsoft.com/office/drawing/2014/main" id="{7FF5D64A-0D29-9C75-D987-5D934E260B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1295400"/>
            <a:ext cx="5486400" cy="3305175"/>
          </a:xfrm>
          <a:prstGeom prst="rect">
            <a:avLst/>
          </a:prstGeom>
        </p:spPr>
      </p:pic>
      <p:pic>
        <p:nvPicPr>
          <p:cNvPr id="6" name="Image 3" descr="preencoded.png">
            <a:extLst>
              <a:ext uri="{FF2B5EF4-FFF2-40B4-BE49-F238E27FC236}">
                <a16:creationId xmlns:a16="http://schemas.microsoft.com/office/drawing/2014/main" id="{164FAB83-48D4-98FC-EF75-BDA8B00816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1504950"/>
            <a:ext cx="152400" cy="152400"/>
          </a:xfrm>
          <a:prstGeom prst="rect">
            <a:avLst/>
          </a:prstGeom>
        </p:spPr>
      </p:pic>
      <p:pic>
        <p:nvPicPr>
          <p:cNvPr id="7" name="Image 4" descr="preencoded.png">
            <a:extLst>
              <a:ext uri="{FF2B5EF4-FFF2-40B4-BE49-F238E27FC236}">
                <a16:creationId xmlns:a16="http://schemas.microsoft.com/office/drawing/2014/main" id="{4230D251-363D-BF1E-09C7-3BFD58754F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76388" y="1790700"/>
            <a:ext cx="3248025" cy="2438400"/>
          </a:xfrm>
          <a:prstGeom prst="rect">
            <a:avLst/>
          </a:prstGeom>
        </p:spPr>
      </p:pic>
      <p:pic>
        <p:nvPicPr>
          <p:cNvPr id="8" name="Image 5" descr="preencoded.png">
            <a:extLst>
              <a:ext uri="{FF2B5EF4-FFF2-40B4-BE49-F238E27FC236}">
                <a16:creationId xmlns:a16="http://schemas.microsoft.com/office/drawing/2014/main" id="{09E39865-D870-FDC0-EFF4-33C60A8F39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8400" y="1295400"/>
            <a:ext cx="5486400" cy="3305175"/>
          </a:xfrm>
          <a:prstGeom prst="rect">
            <a:avLst/>
          </a:prstGeom>
        </p:spPr>
      </p:pic>
      <p:pic>
        <p:nvPicPr>
          <p:cNvPr id="9" name="Image 6" descr="preencoded.png">
            <a:extLst>
              <a:ext uri="{FF2B5EF4-FFF2-40B4-BE49-F238E27FC236}">
                <a16:creationId xmlns:a16="http://schemas.microsoft.com/office/drawing/2014/main" id="{B4780DC5-630B-31B3-F518-364D439A8E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0800" y="1504950"/>
            <a:ext cx="190500" cy="152400"/>
          </a:xfrm>
          <a:prstGeom prst="rect">
            <a:avLst/>
          </a:prstGeom>
        </p:spPr>
      </p:pic>
      <p:pic>
        <p:nvPicPr>
          <p:cNvPr id="10" name="Image 7" descr="preencoded.png">
            <a:extLst>
              <a:ext uri="{FF2B5EF4-FFF2-40B4-BE49-F238E27FC236}">
                <a16:creationId xmlns:a16="http://schemas.microsoft.com/office/drawing/2014/main" id="{B0B9AA25-C791-67EB-12C9-7C9222D08D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67587" y="1790700"/>
            <a:ext cx="3248025" cy="2438400"/>
          </a:xfrm>
          <a:prstGeom prst="rect">
            <a:avLst/>
          </a:prstGeom>
        </p:spPr>
      </p:pic>
      <p:pic>
        <p:nvPicPr>
          <p:cNvPr id="11" name="Image 8" descr="preencoded.png">
            <a:extLst>
              <a:ext uri="{FF2B5EF4-FFF2-40B4-BE49-F238E27FC236}">
                <a16:creationId xmlns:a16="http://schemas.microsoft.com/office/drawing/2014/main" id="{53F94049-0720-5D42-9FA6-7C49F58E022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200" y="4829175"/>
            <a:ext cx="3606701" cy="1195388"/>
          </a:xfrm>
          <a:prstGeom prst="rect">
            <a:avLst/>
          </a:prstGeom>
        </p:spPr>
      </p:pic>
      <p:pic>
        <p:nvPicPr>
          <p:cNvPr id="12" name="Image 9" descr="preencoded.png">
            <a:extLst>
              <a:ext uri="{FF2B5EF4-FFF2-40B4-BE49-F238E27FC236}">
                <a16:creationId xmlns:a16="http://schemas.microsoft.com/office/drawing/2014/main" id="{C106E499-80C8-23BA-C0FA-FC26BC1B7DA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2950" y="5105400"/>
            <a:ext cx="114300" cy="133350"/>
          </a:xfrm>
          <a:prstGeom prst="rect">
            <a:avLst/>
          </a:prstGeom>
        </p:spPr>
      </p:pic>
      <p:pic>
        <p:nvPicPr>
          <p:cNvPr id="13" name="Image 10" descr="preencoded.png">
            <a:extLst>
              <a:ext uri="{FF2B5EF4-FFF2-40B4-BE49-F238E27FC236}">
                <a16:creationId xmlns:a16="http://schemas.microsoft.com/office/drawing/2014/main" id="{DA11A178-2FC9-3E97-BED3-2EBA689196D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92501" y="4829175"/>
            <a:ext cx="3606850" cy="1195388"/>
          </a:xfrm>
          <a:prstGeom prst="rect">
            <a:avLst/>
          </a:prstGeom>
        </p:spPr>
      </p:pic>
      <p:pic>
        <p:nvPicPr>
          <p:cNvPr id="14" name="Image 11" descr="preencoded.png">
            <a:extLst>
              <a:ext uri="{FF2B5EF4-FFF2-40B4-BE49-F238E27FC236}">
                <a16:creationId xmlns:a16="http://schemas.microsoft.com/office/drawing/2014/main" id="{956BA76B-91FD-2327-81D2-5C86BFC04A7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78251" y="5105400"/>
            <a:ext cx="114300" cy="133350"/>
          </a:xfrm>
          <a:prstGeom prst="rect">
            <a:avLst/>
          </a:prstGeom>
        </p:spPr>
      </p:pic>
      <p:pic>
        <p:nvPicPr>
          <p:cNvPr id="15" name="Image 12" descr="preencoded.png">
            <a:extLst>
              <a:ext uri="{FF2B5EF4-FFF2-40B4-BE49-F238E27FC236}">
                <a16:creationId xmlns:a16="http://schemas.microsoft.com/office/drawing/2014/main" id="{37BB99B8-6B69-1EF2-330F-FDF97D36FEC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27950" y="4829175"/>
            <a:ext cx="3606701" cy="1195388"/>
          </a:xfrm>
          <a:prstGeom prst="rect">
            <a:avLst/>
          </a:prstGeom>
        </p:spPr>
      </p:pic>
      <p:pic>
        <p:nvPicPr>
          <p:cNvPr id="16" name="Image 13" descr="preencoded.png">
            <a:extLst>
              <a:ext uri="{FF2B5EF4-FFF2-40B4-BE49-F238E27FC236}">
                <a16:creationId xmlns:a16="http://schemas.microsoft.com/office/drawing/2014/main" id="{39CF6393-3E75-402F-D444-5A365A7ECE8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18450" y="5019675"/>
            <a:ext cx="304800" cy="304800"/>
          </a:xfrm>
          <a:prstGeom prst="rect">
            <a:avLst/>
          </a:prstGeom>
        </p:spPr>
      </p:pic>
      <p:pic>
        <p:nvPicPr>
          <p:cNvPr id="17" name="Image 14" descr="preencoded.png">
            <a:extLst>
              <a:ext uri="{FF2B5EF4-FFF2-40B4-BE49-F238E27FC236}">
                <a16:creationId xmlns:a16="http://schemas.microsoft.com/office/drawing/2014/main" id="{B9687920-2ED2-A37C-D893-05C5DBF6FB0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418463" y="5105400"/>
            <a:ext cx="104775" cy="133350"/>
          </a:xfrm>
          <a:prstGeom prst="rect">
            <a:avLst/>
          </a:prstGeom>
        </p:spPr>
      </p:pic>
      <p:sp>
        <p:nvSpPr>
          <p:cNvPr id="21" name="Text 0">
            <a:extLst>
              <a:ext uri="{FF2B5EF4-FFF2-40B4-BE49-F238E27FC236}">
                <a16:creationId xmlns:a16="http://schemas.microsoft.com/office/drawing/2014/main" id="{E4104D8A-1243-06BB-CFB6-88915EBC43FF}"/>
              </a:ext>
            </a:extLst>
          </p:cNvPr>
          <p:cNvSpPr/>
          <p:nvPr/>
        </p:nvSpPr>
        <p:spPr>
          <a:xfrm>
            <a:off x="685800" y="381000"/>
            <a:ext cx="3520440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b="1" kern="0" spc="252" dirty="0">
                <a:solidFill>
                  <a:srgbClr val="00BFF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PERFORMANCE EVALUATION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1">
            <a:extLst>
              <a:ext uri="{FF2B5EF4-FFF2-40B4-BE49-F238E27FC236}">
                <a16:creationId xmlns:a16="http://schemas.microsoft.com/office/drawing/2014/main" id="{1D9CA375-22F0-3A54-5AA9-86070F4D2BB4}"/>
              </a:ext>
            </a:extLst>
          </p:cNvPr>
          <p:cNvSpPr/>
          <p:nvPr/>
        </p:nvSpPr>
        <p:spPr>
          <a:xfrm>
            <a:off x="685800" y="609600"/>
            <a:ext cx="7406640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00"/>
              </a:lnSpc>
              <a:buNone/>
            </a:pPr>
            <a:r>
              <a:rPr lang="en-US" sz="2700" b="1" i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Results &amp; Analysis</a:t>
            </a:r>
            <a:endParaRPr lang="en-US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 2">
            <a:extLst>
              <a:ext uri="{FF2B5EF4-FFF2-40B4-BE49-F238E27FC236}">
                <a16:creationId xmlns:a16="http://schemas.microsoft.com/office/drawing/2014/main" id="{7055CC64-620B-9BC4-B80F-6E9B51D9F2A2}"/>
              </a:ext>
            </a:extLst>
          </p:cNvPr>
          <p:cNvSpPr/>
          <p:nvPr/>
        </p:nvSpPr>
        <p:spPr>
          <a:xfrm>
            <a:off x="10296525" y="781050"/>
            <a:ext cx="1133475" cy="2190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lnSpc>
                <a:spcPts val="1200"/>
              </a:lnSpc>
              <a:buNone/>
            </a:pPr>
            <a:r>
              <a:rPr lang="en-US" sz="900" b="1" kern="0" spc="36" dirty="0">
                <a:solidFill>
                  <a:srgbClr val="FFFFFF"/>
                </a:solidFill>
                <a:highlight>
                  <a:srgbClr val="002366"/>
                </a:highlight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SIMULATION DATA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 3">
            <a:extLst>
              <a:ext uri="{FF2B5EF4-FFF2-40B4-BE49-F238E27FC236}">
                <a16:creationId xmlns:a16="http://schemas.microsoft.com/office/drawing/2014/main" id="{E6421E9C-2204-0F68-2D44-AC8DFE1FCB43}"/>
              </a:ext>
            </a:extLst>
          </p:cNvPr>
          <p:cNvSpPr/>
          <p:nvPr/>
        </p:nvSpPr>
        <p:spPr>
          <a:xfrm>
            <a:off x="876300" y="1447800"/>
            <a:ext cx="4320540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350" b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Throughput Comparison</a:t>
            </a:r>
            <a:endParaRPr lang="en-US" sz="13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 4">
            <a:extLst>
              <a:ext uri="{FF2B5EF4-FFF2-40B4-BE49-F238E27FC236}">
                <a16:creationId xmlns:a16="http://schemas.microsoft.com/office/drawing/2014/main" id="{A3372C07-01A4-CEA5-6DF8-6C5214F674B0}"/>
              </a:ext>
            </a:extLst>
          </p:cNvPr>
          <p:cNvSpPr/>
          <p:nvPr/>
        </p:nvSpPr>
        <p:spPr>
          <a:xfrm>
            <a:off x="1933575" y="4305300"/>
            <a:ext cx="6248400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25"/>
              </a:lnSpc>
              <a:buNone/>
            </a:pPr>
            <a:r>
              <a:rPr lang="en-US" sz="750" i="1" dirty="0">
                <a:solidFill>
                  <a:srgbClr val="6B7280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Figure 1: Network Throughput across User Indices (bps)</a:t>
            </a:r>
            <a:endParaRPr lang="en-US" sz="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 5">
            <a:extLst>
              <a:ext uri="{FF2B5EF4-FFF2-40B4-BE49-F238E27FC236}">
                <a16:creationId xmlns:a16="http://schemas.microsoft.com/office/drawing/2014/main" id="{6953E5F9-81C1-DD10-21D7-D421E8B88179}"/>
              </a:ext>
            </a:extLst>
          </p:cNvPr>
          <p:cNvSpPr/>
          <p:nvPr/>
        </p:nvSpPr>
        <p:spPr>
          <a:xfrm>
            <a:off x="6705600" y="1447800"/>
            <a:ext cx="3909060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350" b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Fairness Comparison</a:t>
            </a:r>
            <a:endParaRPr lang="en-US" sz="13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 6">
            <a:extLst>
              <a:ext uri="{FF2B5EF4-FFF2-40B4-BE49-F238E27FC236}">
                <a16:creationId xmlns:a16="http://schemas.microsoft.com/office/drawing/2014/main" id="{EDB60ECC-A199-9FE1-A72E-91D20C5F28C9}"/>
              </a:ext>
            </a:extLst>
          </p:cNvPr>
          <p:cNvSpPr/>
          <p:nvPr/>
        </p:nvSpPr>
        <p:spPr>
          <a:xfrm>
            <a:off x="8015288" y="4305300"/>
            <a:ext cx="4176712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25"/>
              </a:lnSpc>
              <a:buNone/>
            </a:pPr>
            <a:r>
              <a:rPr lang="en-US" sz="750" i="1" dirty="0">
                <a:solidFill>
                  <a:srgbClr val="6B7280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Figure 2: Jain's Fairness Index Comparison</a:t>
            </a:r>
            <a:endParaRPr lang="en-US" sz="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 7">
            <a:extLst>
              <a:ext uri="{FF2B5EF4-FFF2-40B4-BE49-F238E27FC236}">
                <a16:creationId xmlns:a16="http://schemas.microsoft.com/office/drawing/2014/main" id="{E0E920D1-7DBF-5FD8-B48C-CD8E09132394}"/>
              </a:ext>
            </a:extLst>
          </p:cNvPr>
          <p:cNvSpPr/>
          <p:nvPr/>
        </p:nvSpPr>
        <p:spPr>
          <a:xfrm>
            <a:off x="1066800" y="5057775"/>
            <a:ext cx="256032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RL Superiority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 8">
            <a:extLst>
              <a:ext uri="{FF2B5EF4-FFF2-40B4-BE49-F238E27FC236}">
                <a16:creationId xmlns:a16="http://schemas.microsoft.com/office/drawing/2014/main" id="{5345C6F5-F8EF-9F66-CBFD-8BC9B02BBBB3}"/>
              </a:ext>
            </a:extLst>
          </p:cNvPr>
          <p:cNvSpPr/>
          <p:nvPr/>
        </p:nvSpPr>
        <p:spPr>
          <a:xfrm>
            <a:off x="647700" y="5400675"/>
            <a:ext cx="3225701" cy="4333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06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RL achieves the highest average fairness, peaking at </a:t>
            </a:r>
            <a:r>
              <a:rPr lang="en-US" sz="1050" b="1" dirty="0">
                <a:solidFill>
                  <a:srgbClr val="00BFF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&gt;0.73</a:t>
            </a:r>
            <a:r>
              <a:rPr lang="en-US" sz="1050" dirty="0">
                <a:solidFill>
                  <a:srgbClr val="4B556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(User 8).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 9">
            <a:extLst>
              <a:ext uri="{FF2B5EF4-FFF2-40B4-BE49-F238E27FC236}">
                <a16:creationId xmlns:a16="http://schemas.microsoft.com/office/drawing/2014/main" id="{35AE9730-082D-43B2-227F-50EC4F615CF8}"/>
              </a:ext>
            </a:extLst>
          </p:cNvPr>
          <p:cNvSpPr/>
          <p:nvPr/>
        </p:nvSpPr>
        <p:spPr>
          <a:xfrm>
            <a:off x="4902101" y="5057775"/>
            <a:ext cx="201168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Consistency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 10">
            <a:extLst>
              <a:ext uri="{FF2B5EF4-FFF2-40B4-BE49-F238E27FC236}">
                <a16:creationId xmlns:a16="http://schemas.microsoft.com/office/drawing/2014/main" id="{F6550065-E6A3-1977-7C09-F5DC617233A2}"/>
              </a:ext>
            </a:extLst>
          </p:cNvPr>
          <p:cNvSpPr/>
          <p:nvPr/>
        </p:nvSpPr>
        <p:spPr>
          <a:xfrm>
            <a:off x="4483001" y="5400675"/>
            <a:ext cx="3225850" cy="4333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06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Maintains competitive throughput (~220 Mbps) without the extreme variance seen in RR.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 11">
            <a:extLst>
              <a:ext uri="{FF2B5EF4-FFF2-40B4-BE49-F238E27FC236}">
                <a16:creationId xmlns:a16="http://schemas.microsoft.com/office/drawing/2014/main" id="{ACF3205B-B727-50F4-FABF-7283F7896EE6}"/>
              </a:ext>
            </a:extLst>
          </p:cNvPr>
          <p:cNvSpPr/>
          <p:nvPr/>
        </p:nvSpPr>
        <p:spPr>
          <a:xfrm>
            <a:off x="8737550" y="5057775"/>
            <a:ext cx="219456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Overall Gain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 12">
            <a:extLst>
              <a:ext uri="{FF2B5EF4-FFF2-40B4-BE49-F238E27FC236}">
                <a16:creationId xmlns:a16="http://schemas.microsoft.com/office/drawing/2014/main" id="{BD529EE6-45D5-A06E-8D36-A860C58498B8}"/>
              </a:ext>
            </a:extLst>
          </p:cNvPr>
          <p:cNvSpPr/>
          <p:nvPr/>
        </p:nvSpPr>
        <p:spPr>
          <a:xfrm>
            <a:off x="8318450" y="5400675"/>
            <a:ext cx="3225701" cy="4333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06"/>
              </a:lnSpc>
              <a:buNone/>
            </a:pPr>
            <a:r>
              <a:rPr lang="en-US" sz="1050" dirty="0">
                <a:solidFill>
                  <a:srgbClr val="F3F4F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DQN-based approach outperforms traditional methods in fairness by approximately </a:t>
            </a:r>
            <a:r>
              <a:rPr lang="en-US" sz="1050" b="1" dirty="0">
                <a:solidFill>
                  <a:srgbClr val="00BFF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35%</a:t>
            </a:r>
            <a:r>
              <a:rPr lang="en-US" sz="1050" dirty="0">
                <a:solidFill>
                  <a:srgbClr val="F3F4F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.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1456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5620"/>
            <a:ext cx="10515600" cy="599151"/>
          </a:xfrm>
        </p:spPr>
        <p:txBody>
          <a:bodyPr>
            <a:noAutofit/>
          </a:bodyPr>
          <a:lstStyle/>
          <a:p>
            <a:pPr algn="ctr"/>
            <a:endParaRPr lang="en-US" sz="2800" b="1" dirty="0"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C20C6483-6A5B-E67F-4D48-3D30A300AB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14" cy="6858000"/>
          </a:xfrm>
          <a:prstGeom prst="rect">
            <a:avLst/>
          </a:prstGeom>
        </p:spPr>
      </p:pic>
      <p:pic>
        <p:nvPicPr>
          <p:cNvPr id="4" name="Image 1" descr="preencoded.png">
            <a:extLst>
              <a:ext uri="{FF2B5EF4-FFF2-40B4-BE49-F238E27FC236}">
                <a16:creationId xmlns:a16="http://schemas.microsoft.com/office/drawing/2014/main" id="{2F6A261F-1305-629C-A2E0-77D579E36B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14" cy="1726834"/>
          </a:xfrm>
          <a:prstGeom prst="rect">
            <a:avLst/>
          </a:prstGeom>
        </p:spPr>
      </p:pic>
      <p:pic>
        <p:nvPicPr>
          <p:cNvPr id="5" name="Image 2" descr="preencoded.png">
            <a:extLst>
              <a:ext uri="{FF2B5EF4-FFF2-40B4-BE49-F238E27FC236}">
                <a16:creationId xmlns:a16="http://schemas.microsoft.com/office/drawing/2014/main" id="{8F0FF5F9-A192-7486-29F3-D57E95F66B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921" y="2055755"/>
            <a:ext cx="3658217" cy="1348576"/>
          </a:xfrm>
          <a:prstGeom prst="rect">
            <a:avLst/>
          </a:prstGeom>
        </p:spPr>
      </p:pic>
      <p:pic>
        <p:nvPicPr>
          <p:cNvPr id="6" name="Image 3" descr="preencoded.png">
            <a:extLst>
              <a:ext uri="{FF2B5EF4-FFF2-40B4-BE49-F238E27FC236}">
                <a16:creationId xmlns:a16="http://schemas.microsoft.com/office/drawing/2014/main" id="{9C22C748-0B7A-89B9-341C-46FFF18428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273" y="2257862"/>
            <a:ext cx="287806" cy="220608"/>
          </a:xfrm>
          <a:prstGeom prst="rect">
            <a:avLst/>
          </a:prstGeom>
        </p:spPr>
      </p:pic>
      <p:pic>
        <p:nvPicPr>
          <p:cNvPr id="7" name="Image 4" descr="preencoded.png">
            <a:extLst>
              <a:ext uri="{FF2B5EF4-FFF2-40B4-BE49-F238E27FC236}">
                <a16:creationId xmlns:a16="http://schemas.microsoft.com/office/drawing/2014/main" id="{A9B38525-EF97-BF62-5C8B-48FEAF0924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4490" y="2055755"/>
            <a:ext cx="3658345" cy="1348576"/>
          </a:xfrm>
          <a:prstGeom prst="rect">
            <a:avLst/>
          </a:prstGeom>
        </p:spPr>
      </p:pic>
      <p:pic>
        <p:nvPicPr>
          <p:cNvPr id="8" name="Image 5" descr="preencoded.png">
            <a:extLst>
              <a:ext uri="{FF2B5EF4-FFF2-40B4-BE49-F238E27FC236}">
                <a16:creationId xmlns:a16="http://schemas.microsoft.com/office/drawing/2014/main" id="{5C0CA667-FC9D-A2B8-8E27-45B7927C43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81842" y="2257862"/>
            <a:ext cx="287806" cy="220608"/>
          </a:xfrm>
          <a:prstGeom prst="rect">
            <a:avLst/>
          </a:prstGeom>
        </p:spPr>
      </p:pic>
      <p:pic>
        <p:nvPicPr>
          <p:cNvPr id="9" name="Image 6" descr="preencoded.png">
            <a:extLst>
              <a:ext uri="{FF2B5EF4-FFF2-40B4-BE49-F238E27FC236}">
                <a16:creationId xmlns:a16="http://schemas.microsoft.com/office/drawing/2014/main" id="{724E2674-4F02-CAAB-A4C6-60EBA0FB6B3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8921" y="3601683"/>
            <a:ext cx="3658217" cy="1348576"/>
          </a:xfrm>
          <a:prstGeom prst="rect">
            <a:avLst/>
          </a:prstGeom>
        </p:spPr>
      </p:pic>
      <p:pic>
        <p:nvPicPr>
          <p:cNvPr id="10" name="Image 7" descr="preencoded.png">
            <a:extLst>
              <a:ext uri="{FF2B5EF4-FFF2-40B4-BE49-F238E27FC236}">
                <a16:creationId xmlns:a16="http://schemas.microsoft.com/office/drawing/2014/main" id="{A8994D61-9B43-9F00-2B32-3D520791FD7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6273" y="3803790"/>
            <a:ext cx="230245" cy="220608"/>
          </a:xfrm>
          <a:prstGeom prst="rect">
            <a:avLst/>
          </a:prstGeom>
        </p:spPr>
      </p:pic>
      <p:pic>
        <p:nvPicPr>
          <p:cNvPr id="11" name="Image 8" descr="preencoded.png">
            <a:extLst>
              <a:ext uri="{FF2B5EF4-FFF2-40B4-BE49-F238E27FC236}">
                <a16:creationId xmlns:a16="http://schemas.microsoft.com/office/drawing/2014/main" id="{D7423E98-A91D-B4EC-05FA-2330C40840B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84490" y="3601683"/>
            <a:ext cx="3658345" cy="1348576"/>
          </a:xfrm>
          <a:prstGeom prst="rect">
            <a:avLst/>
          </a:prstGeom>
        </p:spPr>
      </p:pic>
      <p:pic>
        <p:nvPicPr>
          <p:cNvPr id="12" name="Image 9" descr="preencoded.png">
            <a:extLst>
              <a:ext uri="{FF2B5EF4-FFF2-40B4-BE49-F238E27FC236}">
                <a16:creationId xmlns:a16="http://schemas.microsoft.com/office/drawing/2014/main" id="{B8313865-5603-BA88-AF72-038DBEF3CA6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81842" y="3803790"/>
            <a:ext cx="230245" cy="220608"/>
          </a:xfrm>
          <a:prstGeom prst="rect">
            <a:avLst/>
          </a:prstGeom>
        </p:spPr>
      </p:pic>
      <p:pic>
        <p:nvPicPr>
          <p:cNvPr id="13" name="Image 10" descr="preencoded.png">
            <a:extLst>
              <a:ext uri="{FF2B5EF4-FFF2-40B4-BE49-F238E27FC236}">
                <a16:creationId xmlns:a16="http://schemas.microsoft.com/office/drawing/2014/main" id="{8EB9F38A-962A-E9EA-0B4A-BEB4A550B06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28921" y="5147611"/>
            <a:ext cx="7513915" cy="986762"/>
          </a:xfrm>
          <a:prstGeom prst="rect">
            <a:avLst/>
          </a:prstGeom>
        </p:spPr>
      </p:pic>
      <p:pic>
        <p:nvPicPr>
          <p:cNvPr id="14" name="Image 11" descr="preencoded.png">
            <a:extLst>
              <a:ext uri="{FF2B5EF4-FFF2-40B4-BE49-F238E27FC236}">
                <a16:creationId xmlns:a16="http://schemas.microsoft.com/office/drawing/2014/main" id="{9D707D19-4ADE-4078-8342-5B0CA11D71B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26273" y="5497604"/>
            <a:ext cx="353590" cy="286649"/>
          </a:xfrm>
          <a:prstGeom prst="rect">
            <a:avLst/>
          </a:prstGeom>
        </p:spPr>
      </p:pic>
      <p:pic>
        <p:nvPicPr>
          <p:cNvPr id="15" name="Image 12" descr="preencoded.png">
            <a:extLst>
              <a:ext uri="{FF2B5EF4-FFF2-40B4-BE49-F238E27FC236}">
                <a16:creationId xmlns:a16="http://schemas.microsoft.com/office/drawing/2014/main" id="{1FE1F053-8129-07CF-7933-E5F3097FAA0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105971" y="2055755"/>
            <a:ext cx="3757022" cy="2316065"/>
          </a:xfrm>
          <a:prstGeom prst="rect">
            <a:avLst/>
          </a:prstGeom>
        </p:spPr>
      </p:pic>
      <p:pic>
        <p:nvPicPr>
          <p:cNvPr id="16" name="Image 13" descr="preencoded.png">
            <a:extLst>
              <a:ext uri="{FF2B5EF4-FFF2-40B4-BE49-F238E27FC236}">
                <a16:creationId xmlns:a16="http://schemas.microsoft.com/office/drawing/2014/main" id="{6F29DA8F-739C-AEC6-AC49-DD24F7253A1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105971" y="2055755"/>
            <a:ext cx="3757022" cy="2316065"/>
          </a:xfrm>
          <a:prstGeom prst="rect">
            <a:avLst/>
          </a:prstGeom>
        </p:spPr>
      </p:pic>
      <p:pic>
        <p:nvPicPr>
          <p:cNvPr id="17" name="Image 14" descr="preencoded.png">
            <a:extLst>
              <a:ext uri="{FF2B5EF4-FFF2-40B4-BE49-F238E27FC236}">
                <a16:creationId xmlns:a16="http://schemas.microsoft.com/office/drawing/2014/main" id="{0AC1973A-9487-9275-8547-E47154B9CF3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105971" y="4569173"/>
            <a:ext cx="3757022" cy="1565201"/>
          </a:xfrm>
          <a:prstGeom prst="rect">
            <a:avLst/>
          </a:prstGeom>
        </p:spPr>
      </p:pic>
      <p:pic>
        <p:nvPicPr>
          <p:cNvPr id="19" name="Image 16" descr="preencoded.png">
            <a:extLst>
              <a:ext uri="{FF2B5EF4-FFF2-40B4-BE49-F238E27FC236}">
                <a16:creationId xmlns:a16="http://schemas.microsoft.com/office/drawing/2014/main" id="{BB238FF6-E899-4A3F-8D65-17147EFA2112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1270935" y="6627755"/>
            <a:ext cx="65784" cy="65784"/>
          </a:xfrm>
          <a:prstGeom prst="rect">
            <a:avLst/>
          </a:prstGeom>
        </p:spPr>
      </p:pic>
      <p:pic>
        <p:nvPicPr>
          <p:cNvPr id="20" name="Image 17" descr="preencoded.png">
            <a:extLst>
              <a:ext uri="{FF2B5EF4-FFF2-40B4-BE49-F238E27FC236}">
                <a16:creationId xmlns:a16="http://schemas.microsoft.com/office/drawing/2014/main" id="{6499E7AA-C873-0ED9-5E41-9ADA4107E9B2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1402504" y="6627755"/>
            <a:ext cx="65784" cy="65784"/>
          </a:xfrm>
          <a:prstGeom prst="rect">
            <a:avLst/>
          </a:prstGeom>
        </p:spPr>
      </p:pic>
      <p:sp>
        <p:nvSpPr>
          <p:cNvPr id="21" name="Text 0">
            <a:extLst>
              <a:ext uri="{FF2B5EF4-FFF2-40B4-BE49-F238E27FC236}">
                <a16:creationId xmlns:a16="http://schemas.microsoft.com/office/drawing/2014/main" id="{A8613F2C-E622-D1D6-6297-13121B5C7912}"/>
              </a:ext>
            </a:extLst>
          </p:cNvPr>
          <p:cNvSpPr/>
          <p:nvPr/>
        </p:nvSpPr>
        <p:spPr>
          <a:xfrm>
            <a:off x="394705" y="567388"/>
            <a:ext cx="11797295" cy="32892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590"/>
              </a:lnSpc>
              <a:buNone/>
            </a:pPr>
            <a:r>
              <a:rPr lang="en-US" sz="2700" b="1" kern="0" spc="-63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APPLICATIONS OF AI-DRIVEN 6G</a:t>
            </a:r>
            <a:endParaRPr lang="en-US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1">
            <a:extLst>
              <a:ext uri="{FF2B5EF4-FFF2-40B4-BE49-F238E27FC236}">
                <a16:creationId xmlns:a16="http://schemas.microsoft.com/office/drawing/2014/main" id="{858805F2-18BC-8AD2-44F9-CA6F7F92061C}"/>
              </a:ext>
            </a:extLst>
          </p:cNvPr>
          <p:cNvSpPr/>
          <p:nvPr/>
        </p:nvSpPr>
        <p:spPr>
          <a:xfrm>
            <a:off x="394705" y="929201"/>
            <a:ext cx="11797295" cy="23024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13"/>
              </a:lnSpc>
              <a:buNone/>
            </a:pPr>
            <a:endParaRPr lang="en-US" sz="13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 2">
            <a:extLst>
              <a:ext uri="{FF2B5EF4-FFF2-40B4-BE49-F238E27FC236}">
                <a16:creationId xmlns:a16="http://schemas.microsoft.com/office/drawing/2014/main" id="{C6E82C2E-7738-D4FE-7FEA-D82D46E74711}"/>
              </a:ext>
            </a:extLst>
          </p:cNvPr>
          <p:cNvSpPr/>
          <p:nvPr/>
        </p:nvSpPr>
        <p:spPr>
          <a:xfrm>
            <a:off x="11188705" y="511883"/>
            <a:ext cx="608504" cy="69073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lnSpc>
                <a:spcPts val="4500"/>
              </a:lnSpc>
              <a:buNone/>
            </a:pPr>
            <a:endParaRPr lang="en-US" sz="4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 3">
            <a:extLst>
              <a:ext uri="{FF2B5EF4-FFF2-40B4-BE49-F238E27FC236}">
                <a16:creationId xmlns:a16="http://schemas.microsoft.com/office/drawing/2014/main" id="{B224315E-E7D9-199A-DAF4-924EECB9C09B}"/>
              </a:ext>
            </a:extLst>
          </p:cNvPr>
          <p:cNvSpPr/>
          <p:nvPr/>
        </p:nvSpPr>
        <p:spPr>
          <a:xfrm>
            <a:off x="945647" y="2253108"/>
            <a:ext cx="3177545" cy="23024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13"/>
              </a:lnSpc>
              <a:buNone/>
            </a:pPr>
            <a:r>
              <a:rPr lang="en-US" sz="1500" b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Smart Cities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 4">
            <a:extLst>
              <a:ext uri="{FF2B5EF4-FFF2-40B4-BE49-F238E27FC236}">
                <a16:creationId xmlns:a16="http://schemas.microsoft.com/office/drawing/2014/main" id="{B4DA3F1D-E250-5A60-4089-5A049BC9702D}"/>
              </a:ext>
            </a:extLst>
          </p:cNvPr>
          <p:cNvSpPr/>
          <p:nvPr/>
        </p:nvSpPr>
        <p:spPr>
          <a:xfrm>
            <a:off x="526273" y="2582029"/>
            <a:ext cx="6796419" cy="16446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295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• Real-time traffic management (V2X)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 5">
            <a:extLst>
              <a:ext uri="{FF2B5EF4-FFF2-40B4-BE49-F238E27FC236}">
                <a16:creationId xmlns:a16="http://schemas.microsoft.com/office/drawing/2014/main" id="{69A600BA-8D7D-36CF-4BA2-2FBD1AB5597A}"/>
              </a:ext>
            </a:extLst>
          </p:cNvPr>
          <p:cNvSpPr/>
          <p:nvPr/>
        </p:nvSpPr>
        <p:spPr>
          <a:xfrm>
            <a:off x="526273" y="2812273"/>
            <a:ext cx="6116777" cy="16446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295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• AI-driven smart grid monitoring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 6">
            <a:extLst>
              <a:ext uri="{FF2B5EF4-FFF2-40B4-BE49-F238E27FC236}">
                <a16:creationId xmlns:a16="http://schemas.microsoft.com/office/drawing/2014/main" id="{8DFC8DFD-5643-D6FB-31FC-29FA6F5FB9F5}"/>
              </a:ext>
            </a:extLst>
          </p:cNvPr>
          <p:cNvSpPr/>
          <p:nvPr/>
        </p:nvSpPr>
        <p:spPr>
          <a:xfrm>
            <a:off x="526273" y="3042518"/>
            <a:ext cx="6116777" cy="1644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295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• Connected public infrastructure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 7">
            <a:extLst>
              <a:ext uri="{FF2B5EF4-FFF2-40B4-BE49-F238E27FC236}">
                <a16:creationId xmlns:a16="http://schemas.microsoft.com/office/drawing/2014/main" id="{DB1AFC8D-0E51-656F-D243-A372BDDC6337}"/>
              </a:ext>
            </a:extLst>
          </p:cNvPr>
          <p:cNvSpPr/>
          <p:nvPr/>
        </p:nvSpPr>
        <p:spPr>
          <a:xfrm>
            <a:off x="4801217" y="2253108"/>
            <a:ext cx="5031112" cy="23024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13"/>
              </a:lnSpc>
              <a:buNone/>
            </a:pPr>
            <a:r>
              <a:rPr lang="en-US" sz="1500" b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Autonomous Vehicles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 8">
            <a:extLst>
              <a:ext uri="{FF2B5EF4-FFF2-40B4-BE49-F238E27FC236}">
                <a16:creationId xmlns:a16="http://schemas.microsoft.com/office/drawing/2014/main" id="{07E83FE6-358A-A917-F1B7-548DE636689C}"/>
              </a:ext>
            </a:extLst>
          </p:cNvPr>
          <p:cNvSpPr/>
          <p:nvPr/>
        </p:nvSpPr>
        <p:spPr>
          <a:xfrm>
            <a:off x="4381842" y="2582029"/>
            <a:ext cx="7167133" cy="16446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295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• Ultra-low latency (&lt; 1ms) for safety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 9">
            <a:extLst>
              <a:ext uri="{FF2B5EF4-FFF2-40B4-BE49-F238E27FC236}">
                <a16:creationId xmlns:a16="http://schemas.microsoft.com/office/drawing/2014/main" id="{F8FDFE69-EB91-EF53-2D16-473255486B83}"/>
              </a:ext>
            </a:extLst>
          </p:cNvPr>
          <p:cNvSpPr/>
          <p:nvPr/>
        </p:nvSpPr>
        <p:spPr>
          <a:xfrm>
            <a:off x="4381842" y="2812273"/>
            <a:ext cx="4819279" cy="16446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295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• Real-time HD map updates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 10">
            <a:extLst>
              <a:ext uri="{FF2B5EF4-FFF2-40B4-BE49-F238E27FC236}">
                <a16:creationId xmlns:a16="http://schemas.microsoft.com/office/drawing/2014/main" id="{EB133B15-7584-5D03-294B-C72403709C6D}"/>
              </a:ext>
            </a:extLst>
          </p:cNvPr>
          <p:cNvSpPr/>
          <p:nvPr/>
        </p:nvSpPr>
        <p:spPr>
          <a:xfrm>
            <a:off x="4381842" y="3042518"/>
            <a:ext cx="5746063" cy="1644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295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• Cooperative driving decisions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 11">
            <a:extLst>
              <a:ext uri="{FF2B5EF4-FFF2-40B4-BE49-F238E27FC236}">
                <a16:creationId xmlns:a16="http://schemas.microsoft.com/office/drawing/2014/main" id="{2577689C-7937-A245-CD2E-9B58E248FEB1}"/>
              </a:ext>
            </a:extLst>
          </p:cNvPr>
          <p:cNvSpPr/>
          <p:nvPr/>
        </p:nvSpPr>
        <p:spPr>
          <a:xfrm>
            <a:off x="888086" y="3799036"/>
            <a:ext cx="2647954" cy="23024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13"/>
              </a:lnSpc>
              <a:buNone/>
            </a:pPr>
            <a:r>
              <a:rPr lang="en-US" sz="1500" b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Healthcare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 12">
            <a:extLst>
              <a:ext uri="{FF2B5EF4-FFF2-40B4-BE49-F238E27FC236}">
                <a16:creationId xmlns:a16="http://schemas.microsoft.com/office/drawing/2014/main" id="{6D5C7113-6566-90D1-0C6F-9BCE52383AB2}"/>
              </a:ext>
            </a:extLst>
          </p:cNvPr>
          <p:cNvSpPr/>
          <p:nvPr/>
        </p:nvSpPr>
        <p:spPr>
          <a:xfrm>
            <a:off x="526273" y="4127957"/>
            <a:ext cx="6549276" cy="16446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295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• Remote robotic surgery (&lt; 0.5ms)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 13">
            <a:extLst>
              <a:ext uri="{FF2B5EF4-FFF2-40B4-BE49-F238E27FC236}">
                <a16:creationId xmlns:a16="http://schemas.microsoft.com/office/drawing/2014/main" id="{F8017D8D-48CF-52F8-9A6D-7120AEF3E798}"/>
              </a:ext>
            </a:extLst>
          </p:cNvPr>
          <p:cNvSpPr/>
          <p:nvPr/>
        </p:nvSpPr>
        <p:spPr>
          <a:xfrm>
            <a:off x="526273" y="4358201"/>
            <a:ext cx="5931420" cy="16446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295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• Wearable continuous monitoring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 14">
            <a:extLst>
              <a:ext uri="{FF2B5EF4-FFF2-40B4-BE49-F238E27FC236}">
                <a16:creationId xmlns:a16="http://schemas.microsoft.com/office/drawing/2014/main" id="{12D6AC2F-2591-8F94-725A-18DBAF1E80B0}"/>
              </a:ext>
            </a:extLst>
          </p:cNvPr>
          <p:cNvSpPr/>
          <p:nvPr/>
        </p:nvSpPr>
        <p:spPr>
          <a:xfrm>
            <a:off x="526273" y="4588446"/>
            <a:ext cx="5931420" cy="1644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295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• AI-assisted emergency response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 15">
            <a:extLst>
              <a:ext uri="{FF2B5EF4-FFF2-40B4-BE49-F238E27FC236}">
                <a16:creationId xmlns:a16="http://schemas.microsoft.com/office/drawing/2014/main" id="{EE849079-6193-35BB-1B08-F245EDFAA0F3}"/>
              </a:ext>
            </a:extLst>
          </p:cNvPr>
          <p:cNvSpPr/>
          <p:nvPr/>
        </p:nvSpPr>
        <p:spPr>
          <a:xfrm>
            <a:off x="4743656" y="3799036"/>
            <a:ext cx="3707135" cy="23024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13"/>
              </a:lnSpc>
              <a:buNone/>
            </a:pPr>
            <a:r>
              <a:rPr lang="en-US" sz="1500" b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Industrial IoT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 16">
            <a:extLst>
              <a:ext uri="{FF2B5EF4-FFF2-40B4-BE49-F238E27FC236}">
                <a16:creationId xmlns:a16="http://schemas.microsoft.com/office/drawing/2014/main" id="{3769AC11-2576-995A-6D4D-3AA4B8DBF76C}"/>
              </a:ext>
            </a:extLst>
          </p:cNvPr>
          <p:cNvSpPr/>
          <p:nvPr/>
        </p:nvSpPr>
        <p:spPr>
          <a:xfrm>
            <a:off x="4381842" y="4127957"/>
            <a:ext cx="7661418" cy="16446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295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• Massive connectivity (10M devices/km²)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 17">
            <a:extLst>
              <a:ext uri="{FF2B5EF4-FFF2-40B4-BE49-F238E27FC236}">
                <a16:creationId xmlns:a16="http://schemas.microsoft.com/office/drawing/2014/main" id="{596A8AEB-F6F0-FCAC-D00B-76B8DC2F980A}"/>
              </a:ext>
            </a:extLst>
          </p:cNvPr>
          <p:cNvSpPr/>
          <p:nvPr/>
        </p:nvSpPr>
        <p:spPr>
          <a:xfrm>
            <a:off x="4381842" y="4358201"/>
            <a:ext cx="5931420" cy="16446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295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• Predictive factory maintenance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 18">
            <a:extLst>
              <a:ext uri="{FF2B5EF4-FFF2-40B4-BE49-F238E27FC236}">
                <a16:creationId xmlns:a16="http://schemas.microsoft.com/office/drawing/2014/main" id="{159E458F-52F7-EF46-53C9-9ECDD68B3B8D}"/>
              </a:ext>
            </a:extLst>
          </p:cNvPr>
          <p:cNvSpPr/>
          <p:nvPr/>
        </p:nvSpPr>
        <p:spPr>
          <a:xfrm>
            <a:off x="4381842" y="4588446"/>
            <a:ext cx="5375350" cy="1644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295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• Autonomous drone monitoring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 19">
            <a:extLst>
              <a:ext uri="{FF2B5EF4-FFF2-40B4-BE49-F238E27FC236}">
                <a16:creationId xmlns:a16="http://schemas.microsoft.com/office/drawing/2014/main" id="{30440F63-8E73-E8BD-9E73-546BBAF2781A}"/>
              </a:ext>
            </a:extLst>
          </p:cNvPr>
          <p:cNvSpPr/>
          <p:nvPr/>
        </p:nvSpPr>
        <p:spPr>
          <a:xfrm>
            <a:off x="1077216" y="5344964"/>
            <a:ext cx="8738248" cy="23024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13"/>
              </a:lnSpc>
              <a:buNone/>
            </a:pPr>
            <a:r>
              <a:rPr lang="en-US" sz="1500" b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Extended Reality (XR) &amp; Holograms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 20">
            <a:extLst>
              <a:ext uri="{FF2B5EF4-FFF2-40B4-BE49-F238E27FC236}">
                <a16:creationId xmlns:a16="http://schemas.microsoft.com/office/drawing/2014/main" id="{BEFC1FD6-9597-1069-EAEC-DAA2389E772E}"/>
              </a:ext>
            </a:extLst>
          </p:cNvPr>
          <p:cNvSpPr/>
          <p:nvPr/>
        </p:nvSpPr>
        <p:spPr>
          <a:xfrm>
            <a:off x="1077216" y="5608101"/>
            <a:ext cx="5140288" cy="32892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95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Immersive AR/VR/MR requiring 100+ Gbps throughput and tactile synchronization.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 21">
            <a:extLst>
              <a:ext uri="{FF2B5EF4-FFF2-40B4-BE49-F238E27FC236}">
                <a16:creationId xmlns:a16="http://schemas.microsoft.com/office/drawing/2014/main" id="{EE98D236-0367-72B8-B004-89F283CCD1D9}"/>
              </a:ext>
            </a:extLst>
          </p:cNvPr>
          <p:cNvSpPr/>
          <p:nvPr/>
        </p:nvSpPr>
        <p:spPr>
          <a:xfrm>
            <a:off x="6349072" y="5443640"/>
            <a:ext cx="1123179" cy="39470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036"/>
              </a:lnSpc>
              <a:buNone/>
            </a:pPr>
            <a:r>
              <a:rPr lang="en-US" sz="900" b="1" kern="0" spc="83" dirty="0">
                <a:solidFill>
                  <a:srgbClr val="00BFF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HIGH BANDWIDTH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 22">
            <a:extLst>
              <a:ext uri="{FF2B5EF4-FFF2-40B4-BE49-F238E27FC236}">
                <a16:creationId xmlns:a16="http://schemas.microsoft.com/office/drawing/2014/main" id="{52F49212-CCB1-13EB-2FD9-E85E89F9A440}"/>
              </a:ext>
            </a:extLst>
          </p:cNvPr>
          <p:cNvSpPr/>
          <p:nvPr/>
        </p:nvSpPr>
        <p:spPr>
          <a:xfrm>
            <a:off x="8303324" y="4899636"/>
            <a:ext cx="3362316" cy="13156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036"/>
              </a:lnSpc>
              <a:buNone/>
            </a:pPr>
            <a:r>
              <a:rPr lang="en-US" sz="900" b="1" kern="0" spc="83" dirty="0">
                <a:solidFill>
                  <a:srgbClr val="00BFF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KEY ENABLER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 23">
            <a:extLst>
              <a:ext uri="{FF2B5EF4-FFF2-40B4-BE49-F238E27FC236}">
                <a16:creationId xmlns:a16="http://schemas.microsoft.com/office/drawing/2014/main" id="{1C9F0989-F3D9-EFE5-6184-CCA8F82531A4}"/>
              </a:ext>
            </a:extLst>
          </p:cNvPr>
          <p:cNvSpPr/>
          <p:nvPr/>
        </p:nvSpPr>
        <p:spPr>
          <a:xfrm>
            <a:off x="8303324" y="5096988"/>
            <a:ext cx="3362316" cy="70692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56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Our AI allocator ensures </a:t>
            </a:r>
            <a:r>
              <a:rPr lang="en-US" sz="1350" b="1" dirty="0">
                <a:solidFill>
                  <a:srgbClr val="00BFF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guaranteed QoS</a:t>
            </a:r>
            <a:r>
              <a:rPr lang="en-US" sz="1350" dirty="0">
                <a:solidFill>
                  <a:srgbClr val="FFFFF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for these mission-critical services by adapting resources in microseconds.</a:t>
            </a:r>
            <a:endParaRPr lang="en-US" sz="13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 24">
            <a:extLst>
              <a:ext uri="{FF2B5EF4-FFF2-40B4-BE49-F238E27FC236}">
                <a16:creationId xmlns:a16="http://schemas.microsoft.com/office/drawing/2014/main" id="{7727636D-FF88-85D3-7581-627A894F232D}"/>
              </a:ext>
            </a:extLst>
          </p:cNvPr>
          <p:cNvSpPr/>
          <p:nvPr/>
        </p:nvSpPr>
        <p:spPr>
          <a:xfrm>
            <a:off x="394705" y="6594863"/>
            <a:ext cx="6937629" cy="13156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036"/>
              </a:lnSpc>
              <a:buNone/>
            </a:pP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59398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976" y="598390"/>
            <a:ext cx="10515600" cy="440991"/>
          </a:xfrm>
        </p:spPr>
        <p:txBody>
          <a:bodyPr>
            <a:noAutofit/>
          </a:bodyPr>
          <a:lstStyle/>
          <a:p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 0" descr="preencoded.png">
            <a:extLst>
              <a:ext uri="{FF2B5EF4-FFF2-40B4-BE49-F238E27FC236}">
                <a16:creationId xmlns:a16="http://schemas.microsoft.com/office/drawing/2014/main" id="{4775D953-54FA-5AB5-0299-BBAAA2DA78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886" cy="6858000"/>
          </a:xfrm>
          <a:prstGeom prst="rect">
            <a:avLst/>
          </a:prstGeom>
        </p:spPr>
      </p:pic>
      <p:pic>
        <p:nvPicPr>
          <p:cNvPr id="5" name="Image 1" descr="preencoded.png">
            <a:extLst>
              <a:ext uri="{FF2B5EF4-FFF2-40B4-BE49-F238E27FC236}">
                <a16:creationId xmlns:a16="http://schemas.microsoft.com/office/drawing/2014/main" id="{6FF1353C-0ACD-92CC-B88E-F09DAC4B57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886" cy="1645678"/>
          </a:xfrm>
          <a:prstGeom prst="rect">
            <a:avLst/>
          </a:prstGeom>
        </p:spPr>
      </p:pic>
      <p:pic>
        <p:nvPicPr>
          <p:cNvPr id="6" name="Image 2" descr="preencoded.png">
            <a:extLst>
              <a:ext uri="{FF2B5EF4-FFF2-40B4-BE49-F238E27FC236}">
                <a16:creationId xmlns:a16="http://schemas.microsoft.com/office/drawing/2014/main" id="{7654B32D-5CA5-000B-9651-03F5B5F056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179" y="1909131"/>
            <a:ext cx="5569038" cy="4279175"/>
          </a:xfrm>
          <a:prstGeom prst="rect">
            <a:avLst/>
          </a:prstGeom>
        </p:spPr>
      </p:pic>
      <p:pic>
        <p:nvPicPr>
          <p:cNvPr id="7" name="Image 3" descr="preencoded.png">
            <a:extLst>
              <a:ext uri="{FF2B5EF4-FFF2-40B4-BE49-F238E27FC236}">
                <a16:creationId xmlns:a16="http://schemas.microsoft.com/office/drawing/2014/main" id="{DDDA469C-2D81-9288-20E4-E978D28BF9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768" y="2122285"/>
            <a:ext cx="189357" cy="199262"/>
          </a:xfrm>
          <a:prstGeom prst="rect">
            <a:avLst/>
          </a:prstGeom>
        </p:spPr>
      </p:pic>
      <p:pic>
        <p:nvPicPr>
          <p:cNvPr id="8" name="Image 4" descr="preencoded.png">
            <a:extLst>
              <a:ext uri="{FF2B5EF4-FFF2-40B4-BE49-F238E27FC236}">
                <a16:creationId xmlns:a16="http://schemas.microsoft.com/office/drawing/2014/main" id="{78A7C953-9AB0-8A6E-2C0B-2B1D62BCBC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768" y="2995873"/>
            <a:ext cx="5153791" cy="2305210"/>
          </a:xfrm>
          <a:prstGeom prst="rect">
            <a:avLst/>
          </a:prstGeom>
        </p:spPr>
      </p:pic>
      <p:pic>
        <p:nvPicPr>
          <p:cNvPr id="9" name="Image 5" descr="preencoded.png">
            <a:extLst>
              <a:ext uri="{FF2B5EF4-FFF2-40B4-BE49-F238E27FC236}">
                <a16:creationId xmlns:a16="http://schemas.microsoft.com/office/drawing/2014/main" id="{BA3C7110-CF66-3732-DD99-1076457EC1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2768" y="5432809"/>
            <a:ext cx="2521066" cy="557907"/>
          </a:xfrm>
          <a:prstGeom prst="rect">
            <a:avLst/>
          </a:prstGeom>
        </p:spPr>
      </p:pic>
      <p:pic>
        <p:nvPicPr>
          <p:cNvPr id="10" name="Image 6" descr="preencoded.png">
            <a:extLst>
              <a:ext uri="{FF2B5EF4-FFF2-40B4-BE49-F238E27FC236}">
                <a16:creationId xmlns:a16="http://schemas.microsoft.com/office/drawing/2014/main" id="{47FBC467-555B-E29B-FA1D-FB02B6F03EF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45561" y="5432809"/>
            <a:ext cx="2521066" cy="557907"/>
          </a:xfrm>
          <a:prstGeom prst="rect">
            <a:avLst/>
          </a:prstGeom>
        </p:spPr>
      </p:pic>
      <p:pic>
        <p:nvPicPr>
          <p:cNvPr id="11" name="Image 7" descr="preencoded.png">
            <a:extLst>
              <a:ext uri="{FF2B5EF4-FFF2-40B4-BE49-F238E27FC236}">
                <a16:creationId xmlns:a16="http://schemas.microsoft.com/office/drawing/2014/main" id="{B54C1993-7F0A-54C7-EF8E-944B44DD3CC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27669" y="1909131"/>
            <a:ext cx="5569037" cy="1416058"/>
          </a:xfrm>
          <a:prstGeom prst="rect">
            <a:avLst/>
          </a:prstGeom>
        </p:spPr>
      </p:pic>
      <p:pic>
        <p:nvPicPr>
          <p:cNvPr id="12" name="Image 8" descr="preencoded.png">
            <a:extLst>
              <a:ext uri="{FF2B5EF4-FFF2-40B4-BE49-F238E27FC236}">
                <a16:creationId xmlns:a16="http://schemas.microsoft.com/office/drawing/2014/main" id="{527ECCD4-3FFA-12DB-BA3A-849F69E1704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25258" y="2122285"/>
            <a:ext cx="189356" cy="199262"/>
          </a:xfrm>
          <a:prstGeom prst="rect">
            <a:avLst/>
          </a:prstGeom>
        </p:spPr>
      </p:pic>
      <p:pic>
        <p:nvPicPr>
          <p:cNvPr id="13" name="Image 9" descr="preencoded.png">
            <a:extLst>
              <a:ext uri="{FF2B5EF4-FFF2-40B4-BE49-F238E27FC236}">
                <a16:creationId xmlns:a16="http://schemas.microsoft.com/office/drawing/2014/main" id="{C6C22F5C-3E63-3B69-9177-027C6C77DE6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27669" y="3522778"/>
            <a:ext cx="5569037" cy="2665528"/>
          </a:xfrm>
          <a:prstGeom prst="rect">
            <a:avLst/>
          </a:prstGeom>
        </p:spPr>
      </p:pic>
      <p:pic>
        <p:nvPicPr>
          <p:cNvPr id="14" name="Image 10" descr="preencoded.png">
            <a:extLst>
              <a:ext uri="{FF2B5EF4-FFF2-40B4-BE49-F238E27FC236}">
                <a16:creationId xmlns:a16="http://schemas.microsoft.com/office/drawing/2014/main" id="{98EB3AA4-CB58-6979-8A28-3B955237306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25258" y="3735932"/>
            <a:ext cx="189356" cy="199262"/>
          </a:xfrm>
          <a:prstGeom prst="rect">
            <a:avLst/>
          </a:prstGeom>
        </p:spPr>
      </p:pic>
      <p:pic>
        <p:nvPicPr>
          <p:cNvPr id="15" name="Image 11" descr="preencoded.png">
            <a:extLst>
              <a:ext uri="{FF2B5EF4-FFF2-40B4-BE49-F238E27FC236}">
                <a16:creationId xmlns:a16="http://schemas.microsoft.com/office/drawing/2014/main" id="{E4188C29-7752-46D3-3EB2-6D9102B2203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11704" y="4169060"/>
            <a:ext cx="156425" cy="156425"/>
          </a:xfrm>
          <a:prstGeom prst="rect">
            <a:avLst/>
          </a:prstGeom>
        </p:spPr>
      </p:pic>
      <p:pic>
        <p:nvPicPr>
          <p:cNvPr id="16" name="Image 12" descr="preencoded.png">
            <a:extLst>
              <a:ext uri="{FF2B5EF4-FFF2-40B4-BE49-F238E27FC236}">
                <a16:creationId xmlns:a16="http://schemas.microsoft.com/office/drawing/2014/main" id="{8BAEF523-AA7E-3712-4CAF-3848DB451A9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11704" y="4694036"/>
            <a:ext cx="156425" cy="156425"/>
          </a:xfrm>
          <a:prstGeom prst="rect">
            <a:avLst/>
          </a:prstGeom>
        </p:spPr>
      </p:pic>
      <p:pic>
        <p:nvPicPr>
          <p:cNvPr id="17" name="Image 13" descr="preencoded.png">
            <a:extLst>
              <a:ext uri="{FF2B5EF4-FFF2-40B4-BE49-F238E27FC236}">
                <a16:creationId xmlns:a16="http://schemas.microsoft.com/office/drawing/2014/main" id="{B4B80848-988B-84E3-BFCE-97B34EE6285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25258" y="5132566"/>
            <a:ext cx="5173859" cy="428110"/>
          </a:xfrm>
          <a:prstGeom prst="rect">
            <a:avLst/>
          </a:prstGeom>
        </p:spPr>
      </p:pic>
      <p:pic>
        <p:nvPicPr>
          <p:cNvPr id="18" name="Image 14" descr="preencoded.png">
            <a:extLst>
              <a:ext uri="{FF2B5EF4-FFF2-40B4-BE49-F238E27FC236}">
                <a16:creationId xmlns:a16="http://schemas.microsoft.com/office/drawing/2014/main" id="{2C45A6E5-4906-B8C1-B416-6ABB89D9455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6451758"/>
            <a:ext cx="12191886" cy="406242"/>
          </a:xfrm>
          <a:prstGeom prst="rect">
            <a:avLst/>
          </a:prstGeom>
        </p:spPr>
      </p:pic>
      <p:sp>
        <p:nvSpPr>
          <p:cNvPr id="19" name="Text 0">
            <a:extLst>
              <a:ext uri="{FF2B5EF4-FFF2-40B4-BE49-F238E27FC236}">
                <a16:creationId xmlns:a16="http://schemas.microsoft.com/office/drawing/2014/main" id="{24B3157C-F0E4-0C47-C1BA-CE6979CDBDD3}"/>
              </a:ext>
            </a:extLst>
          </p:cNvPr>
          <p:cNvSpPr/>
          <p:nvPr/>
        </p:nvSpPr>
        <p:spPr>
          <a:xfrm>
            <a:off x="395179" y="592254"/>
            <a:ext cx="11796821" cy="32931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593"/>
              </a:lnSpc>
              <a:buNone/>
            </a:pPr>
            <a:r>
              <a:rPr lang="en-US" sz="2700" b="1" kern="0" spc="-62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Business &amp; Market Potential</a:t>
            </a:r>
            <a:endParaRPr lang="en-US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 1">
            <a:extLst>
              <a:ext uri="{FF2B5EF4-FFF2-40B4-BE49-F238E27FC236}">
                <a16:creationId xmlns:a16="http://schemas.microsoft.com/office/drawing/2014/main" id="{2BF1C1A6-E22D-50AE-6771-03FDCDCAC5E4}"/>
              </a:ext>
            </a:extLst>
          </p:cNvPr>
          <p:cNvSpPr/>
          <p:nvPr/>
        </p:nvSpPr>
        <p:spPr>
          <a:xfrm>
            <a:off x="395179" y="954501"/>
            <a:ext cx="11796821" cy="23052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15"/>
              </a:lnSpc>
              <a:buNone/>
            </a:pPr>
            <a:endParaRPr lang="en-US" sz="13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 2">
            <a:extLst>
              <a:ext uri="{FF2B5EF4-FFF2-40B4-BE49-F238E27FC236}">
                <a16:creationId xmlns:a16="http://schemas.microsoft.com/office/drawing/2014/main" id="{79C96825-39E1-6EF2-16EC-9B3AB636F851}"/>
              </a:ext>
            </a:extLst>
          </p:cNvPr>
          <p:cNvSpPr/>
          <p:nvPr/>
        </p:nvSpPr>
        <p:spPr>
          <a:xfrm>
            <a:off x="9721117" y="691048"/>
            <a:ext cx="2075590" cy="26345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lnSpc>
                <a:spcPts val="2074"/>
              </a:lnSpc>
              <a:buNone/>
            </a:pPr>
            <a:r>
              <a:rPr lang="en-US" sz="1800" b="1" dirty="0">
                <a:solidFill>
                  <a:srgbClr val="00BFF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$340B+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3">
            <a:extLst>
              <a:ext uri="{FF2B5EF4-FFF2-40B4-BE49-F238E27FC236}">
                <a16:creationId xmlns:a16="http://schemas.microsoft.com/office/drawing/2014/main" id="{8C4CC847-4CB6-C73E-2777-7A63DD8902C2}"/>
              </a:ext>
            </a:extLst>
          </p:cNvPr>
          <p:cNvSpPr/>
          <p:nvPr/>
        </p:nvSpPr>
        <p:spPr>
          <a:xfrm>
            <a:off x="9721117" y="954501"/>
            <a:ext cx="2075590" cy="13172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lnSpc>
                <a:spcPts val="1037"/>
              </a:lnSpc>
              <a:buNone/>
            </a:pPr>
            <a:r>
              <a:rPr lang="en-US" sz="900" kern="0" spc="83" dirty="0">
                <a:solidFill>
                  <a:srgbClr val="9CA3A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PROJECTED 6G MARKET (2040)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 4">
            <a:extLst>
              <a:ext uri="{FF2B5EF4-FFF2-40B4-BE49-F238E27FC236}">
                <a16:creationId xmlns:a16="http://schemas.microsoft.com/office/drawing/2014/main" id="{57E5D659-E1C5-D9D8-4DD1-7AFD1A1BA34C}"/>
              </a:ext>
            </a:extLst>
          </p:cNvPr>
          <p:cNvSpPr/>
          <p:nvPr/>
        </p:nvSpPr>
        <p:spPr>
          <a:xfrm>
            <a:off x="880920" y="2106720"/>
            <a:ext cx="5554030" cy="23052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15"/>
              </a:lnSpc>
              <a:buNone/>
            </a:pPr>
            <a:r>
              <a:rPr lang="en-US" sz="1500" b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Global R&amp;D Investment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 5">
            <a:extLst>
              <a:ext uri="{FF2B5EF4-FFF2-40B4-BE49-F238E27FC236}">
                <a16:creationId xmlns:a16="http://schemas.microsoft.com/office/drawing/2014/main" id="{8A3EB205-3559-BFBB-6496-164F612F4190}"/>
              </a:ext>
            </a:extLst>
          </p:cNvPr>
          <p:cNvSpPr/>
          <p:nvPr/>
        </p:nvSpPr>
        <p:spPr>
          <a:xfrm>
            <a:off x="592768" y="2468967"/>
            <a:ext cx="5173859" cy="32931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97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Major nations are heavily subsidizing 6G research to secure technological sovereignty.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 6">
            <a:extLst>
              <a:ext uri="{FF2B5EF4-FFF2-40B4-BE49-F238E27FC236}">
                <a16:creationId xmlns:a16="http://schemas.microsoft.com/office/drawing/2014/main" id="{28165ADA-72AC-427F-7B4D-15D4EDFF7041}"/>
              </a:ext>
            </a:extLst>
          </p:cNvPr>
          <p:cNvSpPr/>
          <p:nvPr/>
        </p:nvSpPr>
        <p:spPr>
          <a:xfrm>
            <a:off x="691563" y="5531604"/>
            <a:ext cx="2323477" cy="13172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037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GROWTH DRIVER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 7">
            <a:extLst>
              <a:ext uri="{FF2B5EF4-FFF2-40B4-BE49-F238E27FC236}">
                <a16:creationId xmlns:a16="http://schemas.microsoft.com/office/drawing/2014/main" id="{A715446A-BDCF-BB8F-4485-9DADEB2E172B}"/>
              </a:ext>
            </a:extLst>
          </p:cNvPr>
          <p:cNvSpPr/>
          <p:nvPr/>
        </p:nvSpPr>
        <p:spPr>
          <a:xfrm>
            <a:off x="691563" y="5679796"/>
            <a:ext cx="4443219" cy="18112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Spectrum Monetization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 8">
            <a:extLst>
              <a:ext uri="{FF2B5EF4-FFF2-40B4-BE49-F238E27FC236}">
                <a16:creationId xmlns:a16="http://schemas.microsoft.com/office/drawing/2014/main" id="{CE05D556-C08B-7712-DC14-51B74FD13F4E}"/>
              </a:ext>
            </a:extLst>
          </p:cNvPr>
          <p:cNvSpPr/>
          <p:nvPr/>
        </p:nvSpPr>
        <p:spPr>
          <a:xfrm>
            <a:off x="3344355" y="5531604"/>
            <a:ext cx="2323477" cy="13172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037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KEY PLAYERS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 9">
            <a:extLst>
              <a:ext uri="{FF2B5EF4-FFF2-40B4-BE49-F238E27FC236}">
                <a16:creationId xmlns:a16="http://schemas.microsoft.com/office/drawing/2014/main" id="{9F56C196-8801-3DE7-9829-285DC0643107}"/>
              </a:ext>
            </a:extLst>
          </p:cNvPr>
          <p:cNvSpPr/>
          <p:nvPr/>
        </p:nvSpPr>
        <p:spPr>
          <a:xfrm>
            <a:off x="3344355" y="5679796"/>
            <a:ext cx="5289547" cy="18112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Qualcomm, Ericsson, Nokia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 10">
            <a:extLst>
              <a:ext uri="{FF2B5EF4-FFF2-40B4-BE49-F238E27FC236}">
                <a16:creationId xmlns:a16="http://schemas.microsoft.com/office/drawing/2014/main" id="{6E76B18B-A42E-291C-6DF0-B080754CE1CC}"/>
              </a:ext>
            </a:extLst>
          </p:cNvPr>
          <p:cNvSpPr/>
          <p:nvPr/>
        </p:nvSpPr>
        <p:spPr>
          <a:xfrm>
            <a:off x="6713410" y="2106720"/>
            <a:ext cx="5478590" cy="23052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15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Operational Efficiency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 11">
            <a:extLst>
              <a:ext uri="{FF2B5EF4-FFF2-40B4-BE49-F238E27FC236}">
                <a16:creationId xmlns:a16="http://schemas.microsoft.com/office/drawing/2014/main" id="{A340DB95-3B50-0C18-9E30-C00E5E5E5EDC}"/>
              </a:ext>
            </a:extLst>
          </p:cNvPr>
          <p:cNvSpPr/>
          <p:nvPr/>
        </p:nvSpPr>
        <p:spPr>
          <a:xfrm>
            <a:off x="10833459" y="2106720"/>
            <a:ext cx="1296024" cy="197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037"/>
              </a:lnSpc>
              <a:buNone/>
            </a:pPr>
            <a:r>
              <a:rPr lang="en-US" sz="900" b="1" dirty="0">
                <a:solidFill>
                  <a:srgbClr val="00BFF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MNO Impact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 12">
            <a:extLst>
              <a:ext uri="{FF2B5EF4-FFF2-40B4-BE49-F238E27FC236}">
                <a16:creationId xmlns:a16="http://schemas.microsoft.com/office/drawing/2014/main" id="{7EE47AC4-A4F1-1204-FBA8-75F138A29D8C}"/>
              </a:ext>
            </a:extLst>
          </p:cNvPr>
          <p:cNvSpPr/>
          <p:nvPr/>
        </p:nvSpPr>
        <p:spPr>
          <a:xfrm>
            <a:off x="6359397" y="2468967"/>
            <a:ext cx="1222726" cy="65863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593"/>
              </a:lnSpc>
              <a:buNone/>
            </a:pPr>
            <a:r>
              <a:rPr lang="en-US" sz="2700" b="1" dirty="0">
                <a:solidFill>
                  <a:srgbClr val="00BFF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25-40%</a:t>
            </a:r>
            <a:endParaRPr lang="en-US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 13">
            <a:extLst>
              <a:ext uri="{FF2B5EF4-FFF2-40B4-BE49-F238E27FC236}">
                <a16:creationId xmlns:a16="http://schemas.microsoft.com/office/drawing/2014/main" id="{3B530F17-4702-7E4F-0CE2-1D7ACC3EA473}"/>
              </a:ext>
            </a:extLst>
          </p:cNvPr>
          <p:cNvSpPr/>
          <p:nvPr/>
        </p:nvSpPr>
        <p:spPr>
          <a:xfrm>
            <a:off x="7582237" y="2614973"/>
            <a:ext cx="4016880" cy="36662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44"/>
              </a:lnSpc>
              <a:buNone/>
            </a:pPr>
            <a:r>
              <a:rPr lang="en-US" sz="1050" dirty="0">
                <a:solidFill>
                  <a:srgbClr val="D1D5DB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Reduction in Network Operating Expenses (OPEX) through AI-driven automated optimization.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 14">
            <a:extLst>
              <a:ext uri="{FF2B5EF4-FFF2-40B4-BE49-F238E27FC236}">
                <a16:creationId xmlns:a16="http://schemas.microsoft.com/office/drawing/2014/main" id="{B11FDC95-3665-848F-E475-AC4E6B8AAFF5}"/>
              </a:ext>
            </a:extLst>
          </p:cNvPr>
          <p:cNvSpPr/>
          <p:nvPr/>
        </p:nvSpPr>
        <p:spPr>
          <a:xfrm>
            <a:off x="6713410" y="3720367"/>
            <a:ext cx="5478590" cy="23052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15"/>
              </a:lnSpc>
              <a:buNone/>
            </a:pPr>
            <a:r>
              <a:rPr lang="en-US" sz="1500" b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Startup Venture: AI-as-a-Service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 15">
            <a:extLst>
              <a:ext uri="{FF2B5EF4-FFF2-40B4-BE49-F238E27FC236}">
                <a16:creationId xmlns:a16="http://schemas.microsoft.com/office/drawing/2014/main" id="{14CB53B3-81B3-C0D9-C3B6-D816FFD93DCC}"/>
              </a:ext>
            </a:extLst>
          </p:cNvPr>
          <p:cNvSpPr/>
          <p:nvPr/>
        </p:nvSpPr>
        <p:spPr>
          <a:xfrm>
            <a:off x="6886301" y="4082614"/>
            <a:ext cx="5305699" cy="22859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Product: RAN Intelligence Platform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 16">
            <a:extLst>
              <a:ext uri="{FF2B5EF4-FFF2-40B4-BE49-F238E27FC236}">
                <a16:creationId xmlns:a16="http://schemas.microsoft.com/office/drawing/2014/main" id="{06722867-F545-5A6D-1964-F75ECBD96B2A}"/>
              </a:ext>
            </a:extLst>
          </p:cNvPr>
          <p:cNvSpPr/>
          <p:nvPr/>
        </p:nvSpPr>
        <p:spPr>
          <a:xfrm>
            <a:off x="6886301" y="4311206"/>
            <a:ext cx="5305699" cy="16465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97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Pre-trained DQN models fine-tunable for specific operator environments.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 17">
            <a:extLst>
              <a:ext uri="{FF2B5EF4-FFF2-40B4-BE49-F238E27FC236}">
                <a16:creationId xmlns:a16="http://schemas.microsoft.com/office/drawing/2014/main" id="{E3C05B62-CE58-31E5-3D1C-9F8AD609EFFC}"/>
              </a:ext>
            </a:extLst>
          </p:cNvPr>
          <p:cNvSpPr/>
          <p:nvPr/>
        </p:nvSpPr>
        <p:spPr>
          <a:xfrm>
            <a:off x="6886301" y="4607590"/>
            <a:ext cx="5305699" cy="22859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Revenue Model: SaaS Licensing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 18">
            <a:extLst>
              <a:ext uri="{FF2B5EF4-FFF2-40B4-BE49-F238E27FC236}">
                <a16:creationId xmlns:a16="http://schemas.microsoft.com/office/drawing/2014/main" id="{B49A0FF8-C93F-B4BD-B4B3-F9003336F9B9}"/>
              </a:ext>
            </a:extLst>
          </p:cNvPr>
          <p:cNvSpPr/>
          <p:nvPr/>
        </p:nvSpPr>
        <p:spPr>
          <a:xfrm>
            <a:off x="6886301" y="4836182"/>
            <a:ext cx="5305699" cy="16465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97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Tiered pricing: </a:t>
            </a:r>
            <a:r>
              <a:rPr lang="en-US" sz="1050" b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$500 – $2,000</a:t>
            </a:r>
            <a:r>
              <a:rPr lang="en-US" sz="1050" dirty="0">
                <a:solidFill>
                  <a:srgbClr val="4B556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per base station / month.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 19">
            <a:extLst>
              <a:ext uri="{FF2B5EF4-FFF2-40B4-BE49-F238E27FC236}">
                <a16:creationId xmlns:a16="http://schemas.microsoft.com/office/drawing/2014/main" id="{08A887BF-FC5D-F759-37FA-33E99CE679AF}"/>
              </a:ext>
            </a:extLst>
          </p:cNvPr>
          <p:cNvSpPr/>
          <p:nvPr/>
        </p:nvSpPr>
        <p:spPr>
          <a:xfrm>
            <a:off x="6556985" y="5264292"/>
            <a:ext cx="5635015" cy="16465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97"/>
              </a:lnSpc>
              <a:buNone/>
            </a:pPr>
            <a:r>
              <a:rPr lang="en-US" sz="1050" i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"AI-Native RAN is the definitive path for 6G monetization and sustainability."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 20">
            <a:extLst>
              <a:ext uri="{FF2B5EF4-FFF2-40B4-BE49-F238E27FC236}">
                <a16:creationId xmlns:a16="http://schemas.microsoft.com/office/drawing/2014/main" id="{126ED915-5914-094D-18C9-DB0CF53A6C1E}"/>
              </a:ext>
            </a:extLst>
          </p:cNvPr>
          <p:cNvSpPr/>
          <p:nvPr/>
        </p:nvSpPr>
        <p:spPr>
          <a:xfrm>
            <a:off x="395179" y="6583484"/>
            <a:ext cx="5774403" cy="1427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25"/>
              </a:lnSpc>
              <a:buNone/>
            </a:pPr>
            <a:endParaRPr lang="en-US" sz="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 21">
            <a:extLst>
              <a:ext uri="{FF2B5EF4-FFF2-40B4-BE49-F238E27FC236}">
                <a16:creationId xmlns:a16="http://schemas.microsoft.com/office/drawing/2014/main" id="{D9845DEA-4D24-8A74-A23D-18068377AD92}"/>
              </a:ext>
            </a:extLst>
          </p:cNvPr>
          <p:cNvSpPr/>
          <p:nvPr/>
        </p:nvSpPr>
        <p:spPr>
          <a:xfrm>
            <a:off x="10462978" y="6583484"/>
            <a:ext cx="1729022" cy="1427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25"/>
              </a:lnSpc>
              <a:buNone/>
            </a:pPr>
            <a:endParaRPr lang="en-US" sz="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24319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PRODUCT DEVELOPMENT &amp; PROTOTYPE</a:t>
            </a:r>
          </a:p>
        </p:txBody>
      </p:sp>
      <p:pic>
        <p:nvPicPr>
          <p:cNvPr id="4" name="Image 0" descr="preencoded.png">
            <a:extLst>
              <a:ext uri="{FF2B5EF4-FFF2-40B4-BE49-F238E27FC236}">
                <a16:creationId xmlns:a16="http://schemas.microsoft.com/office/drawing/2014/main" id="{1B29EB20-75F3-77C4-946E-6B5FAB49A9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6200"/>
            <a:ext cx="12192000" cy="6858000"/>
          </a:xfrm>
          <a:prstGeom prst="rect">
            <a:avLst/>
          </a:prstGeom>
        </p:spPr>
      </p:pic>
      <p:pic>
        <p:nvPicPr>
          <p:cNvPr id="6" name="Image 2" descr="preencoded.png">
            <a:extLst>
              <a:ext uri="{FF2B5EF4-FFF2-40B4-BE49-F238E27FC236}">
                <a16:creationId xmlns:a16="http://schemas.microsoft.com/office/drawing/2014/main" id="{4BDB27BE-FD7D-249C-BEA1-F0178DD848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562100"/>
            <a:ext cx="381000" cy="381000"/>
          </a:xfrm>
          <a:prstGeom prst="rect">
            <a:avLst/>
          </a:prstGeom>
        </p:spPr>
      </p:pic>
      <p:pic>
        <p:nvPicPr>
          <p:cNvPr id="7" name="Image 3" descr="preencoded.png">
            <a:extLst>
              <a:ext uri="{FF2B5EF4-FFF2-40B4-BE49-F238E27FC236}">
                <a16:creationId xmlns:a16="http://schemas.microsoft.com/office/drawing/2014/main" id="{A0E1D1F5-6217-6F8F-A22B-1A62FFFAB2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900" y="1676400"/>
            <a:ext cx="152400" cy="152400"/>
          </a:xfrm>
          <a:prstGeom prst="rect">
            <a:avLst/>
          </a:prstGeom>
        </p:spPr>
      </p:pic>
      <p:pic>
        <p:nvPicPr>
          <p:cNvPr id="8" name="Image 4" descr="preencoded.png">
            <a:extLst>
              <a:ext uri="{FF2B5EF4-FFF2-40B4-BE49-F238E27FC236}">
                <a16:creationId xmlns:a16="http://schemas.microsoft.com/office/drawing/2014/main" id="{539EB81D-BF85-AA83-C8E0-35FFDC583E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2171700"/>
            <a:ext cx="5334000" cy="800100"/>
          </a:xfrm>
          <a:prstGeom prst="rect">
            <a:avLst/>
          </a:prstGeom>
        </p:spPr>
      </p:pic>
      <p:pic>
        <p:nvPicPr>
          <p:cNvPr id="9" name="Image 5" descr="preencoded.png">
            <a:extLst>
              <a:ext uri="{FF2B5EF4-FFF2-40B4-BE49-F238E27FC236}">
                <a16:creationId xmlns:a16="http://schemas.microsoft.com/office/drawing/2014/main" id="{1C2F4F8F-C98A-3E79-6076-C5E8AA0228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100" y="2400300"/>
            <a:ext cx="152400" cy="152400"/>
          </a:xfrm>
          <a:prstGeom prst="rect">
            <a:avLst/>
          </a:prstGeom>
        </p:spPr>
      </p:pic>
      <p:pic>
        <p:nvPicPr>
          <p:cNvPr id="10" name="Image 6" descr="preencoded.png">
            <a:extLst>
              <a:ext uri="{FF2B5EF4-FFF2-40B4-BE49-F238E27FC236}">
                <a16:creationId xmlns:a16="http://schemas.microsoft.com/office/drawing/2014/main" id="{0A58884B-04FB-CE8F-A37C-5CA5AE4491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3124200"/>
            <a:ext cx="5334000" cy="800100"/>
          </a:xfrm>
          <a:prstGeom prst="rect">
            <a:avLst/>
          </a:prstGeom>
        </p:spPr>
      </p:pic>
      <p:pic>
        <p:nvPicPr>
          <p:cNvPr id="11" name="Image 7" descr="preencoded.png">
            <a:extLst>
              <a:ext uri="{FF2B5EF4-FFF2-40B4-BE49-F238E27FC236}">
                <a16:creationId xmlns:a16="http://schemas.microsoft.com/office/drawing/2014/main" id="{AE3F1D97-5623-9440-12EA-A8E2ACE525C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100" y="3352800"/>
            <a:ext cx="152400" cy="152400"/>
          </a:xfrm>
          <a:prstGeom prst="rect">
            <a:avLst/>
          </a:prstGeom>
        </p:spPr>
      </p:pic>
      <p:pic>
        <p:nvPicPr>
          <p:cNvPr id="12" name="Image 8" descr="preencoded.png">
            <a:extLst>
              <a:ext uri="{FF2B5EF4-FFF2-40B4-BE49-F238E27FC236}">
                <a16:creationId xmlns:a16="http://schemas.microsoft.com/office/drawing/2014/main" id="{136E461D-E3A5-8F01-9CA9-A6969506A06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600" y="4076700"/>
            <a:ext cx="5334000" cy="800100"/>
          </a:xfrm>
          <a:prstGeom prst="rect">
            <a:avLst/>
          </a:prstGeom>
        </p:spPr>
      </p:pic>
      <p:pic>
        <p:nvPicPr>
          <p:cNvPr id="13" name="Image 9" descr="preencoded.png">
            <a:extLst>
              <a:ext uri="{FF2B5EF4-FFF2-40B4-BE49-F238E27FC236}">
                <a16:creationId xmlns:a16="http://schemas.microsoft.com/office/drawing/2014/main" id="{11DD05BD-4C1C-E311-55A0-524DA8A8AE2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0100" y="4305300"/>
            <a:ext cx="152400" cy="152400"/>
          </a:xfrm>
          <a:prstGeom prst="rect">
            <a:avLst/>
          </a:prstGeom>
        </p:spPr>
      </p:pic>
      <p:pic>
        <p:nvPicPr>
          <p:cNvPr id="14" name="Image 10" descr="preencoded.png">
            <a:extLst>
              <a:ext uri="{FF2B5EF4-FFF2-40B4-BE49-F238E27FC236}">
                <a16:creationId xmlns:a16="http://schemas.microsoft.com/office/drawing/2014/main" id="{E8A19BCC-D47C-D083-9226-E57D36B6BF6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48400" y="1562100"/>
            <a:ext cx="381000" cy="381000"/>
          </a:xfrm>
          <a:prstGeom prst="rect">
            <a:avLst/>
          </a:prstGeom>
        </p:spPr>
      </p:pic>
      <p:pic>
        <p:nvPicPr>
          <p:cNvPr id="15" name="Image 11" descr="preencoded.png">
            <a:extLst>
              <a:ext uri="{FF2B5EF4-FFF2-40B4-BE49-F238E27FC236}">
                <a16:creationId xmlns:a16="http://schemas.microsoft.com/office/drawing/2014/main" id="{6BC56E8B-DC91-775E-FA27-473B352BD91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62700" y="1676400"/>
            <a:ext cx="152400" cy="152400"/>
          </a:xfrm>
          <a:prstGeom prst="rect">
            <a:avLst/>
          </a:prstGeom>
        </p:spPr>
      </p:pic>
      <p:pic>
        <p:nvPicPr>
          <p:cNvPr id="16" name="Image 12" descr="preencoded.png">
            <a:extLst>
              <a:ext uri="{FF2B5EF4-FFF2-40B4-BE49-F238E27FC236}">
                <a16:creationId xmlns:a16="http://schemas.microsoft.com/office/drawing/2014/main" id="{BC87D876-34B3-3372-F462-5A9D371DECD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48400" y="2171700"/>
            <a:ext cx="5334000" cy="990600"/>
          </a:xfrm>
          <a:prstGeom prst="rect">
            <a:avLst/>
          </a:prstGeom>
        </p:spPr>
      </p:pic>
      <p:pic>
        <p:nvPicPr>
          <p:cNvPr id="17" name="Image 13" descr="preencoded.png">
            <a:extLst>
              <a:ext uri="{FF2B5EF4-FFF2-40B4-BE49-F238E27FC236}">
                <a16:creationId xmlns:a16="http://schemas.microsoft.com/office/drawing/2014/main" id="{A5D9F7BF-127A-19D4-0EA4-84A0F986B19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38900" y="2400300"/>
            <a:ext cx="190500" cy="152400"/>
          </a:xfrm>
          <a:prstGeom prst="rect">
            <a:avLst/>
          </a:prstGeom>
        </p:spPr>
      </p:pic>
      <p:pic>
        <p:nvPicPr>
          <p:cNvPr id="18" name="Image 14" descr="preencoded.png">
            <a:extLst>
              <a:ext uri="{FF2B5EF4-FFF2-40B4-BE49-F238E27FC236}">
                <a16:creationId xmlns:a16="http://schemas.microsoft.com/office/drawing/2014/main" id="{954FF8DE-8238-02D4-D2A6-AD94A37BAD5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48400" y="3314700"/>
            <a:ext cx="5334000" cy="800100"/>
          </a:xfrm>
          <a:prstGeom prst="rect">
            <a:avLst/>
          </a:prstGeom>
        </p:spPr>
      </p:pic>
      <p:pic>
        <p:nvPicPr>
          <p:cNvPr id="19" name="Image 15" descr="preencoded.png">
            <a:extLst>
              <a:ext uri="{FF2B5EF4-FFF2-40B4-BE49-F238E27FC236}">
                <a16:creationId xmlns:a16="http://schemas.microsoft.com/office/drawing/2014/main" id="{3D147815-755D-CFAD-302A-C6E758CEC3F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38900" y="3543300"/>
            <a:ext cx="152400" cy="152400"/>
          </a:xfrm>
          <a:prstGeom prst="rect">
            <a:avLst/>
          </a:prstGeom>
        </p:spPr>
      </p:pic>
      <p:pic>
        <p:nvPicPr>
          <p:cNvPr id="20" name="Image 16" descr="preencoded.png">
            <a:extLst>
              <a:ext uri="{FF2B5EF4-FFF2-40B4-BE49-F238E27FC236}">
                <a16:creationId xmlns:a16="http://schemas.microsoft.com/office/drawing/2014/main" id="{BEA01E0A-B7CC-8825-8FCE-2B57B68F825D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248400" y="4267200"/>
            <a:ext cx="5334000" cy="800100"/>
          </a:xfrm>
          <a:prstGeom prst="rect">
            <a:avLst/>
          </a:prstGeom>
        </p:spPr>
      </p:pic>
      <p:pic>
        <p:nvPicPr>
          <p:cNvPr id="21" name="Image 17" descr="preencoded.png">
            <a:extLst>
              <a:ext uri="{FF2B5EF4-FFF2-40B4-BE49-F238E27FC236}">
                <a16:creationId xmlns:a16="http://schemas.microsoft.com/office/drawing/2014/main" id="{83CC0E31-CDFA-35E1-1646-28842C2BB2B8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38900" y="4495800"/>
            <a:ext cx="171450" cy="152400"/>
          </a:xfrm>
          <a:prstGeom prst="rect">
            <a:avLst/>
          </a:prstGeom>
        </p:spPr>
      </p:pic>
      <p:sp>
        <p:nvSpPr>
          <p:cNvPr id="23" name="Text 0">
            <a:extLst>
              <a:ext uri="{FF2B5EF4-FFF2-40B4-BE49-F238E27FC236}">
                <a16:creationId xmlns:a16="http://schemas.microsoft.com/office/drawing/2014/main" id="{34DB5BCF-EAEB-FFD5-72D4-B02BA31B01E1}"/>
              </a:ext>
            </a:extLst>
          </p:cNvPr>
          <p:cNvSpPr/>
          <p:nvPr/>
        </p:nvSpPr>
        <p:spPr>
          <a:xfrm>
            <a:off x="609600" y="457200"/>
            <a:ext cx="6115050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b="1" kern="0" spc="336" dirty="0">
                <a:solidFill>
                  <a:srgbClr val="00BFF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ROADMAP &amp; HURDLES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 1">
            <a:extLst>
              <a:ext uri="{FF2B5EF4-FFF2-40B4-BE49-F238E27FC236}">
                <a16:creationId xmlns:a16="http://schemas.microsoft.com/office/drawing/2014/main" id="{CCB54FA5-D765-3FCF-4201-7582EC478591}"/>
              </a:ext>
            </a:extLst>
          </p:cNvPr>
          <p:cNvSpPr/>
          <p:nvPr/>
        </p:nvSpPr>
        <p:spPr>
          <a:xfrm>
            <a:off x="609600" y="723900"/>
            <a:ext cx="115824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Challenges &amp; Future Scope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 2">
            <a:extLst>
              <a:ext uri="{FF2B5EF4-FFF2-40B4-BE49-F238E27FC236}">
                <a16:creationId xmlns:a16="http://schemas.microsoft.com/office/drawing/2014/main" id="{D913BFBB-74CF-0198-2D38-DE6F7CE740F6}"/>
              </a:ext>
            </a:extLst>
          </p:cNvPr>
          <p:cNvSpPr/>
          <p:nvPr/>
        </p:nvSpPr>
        <p:spPr>
          <a:xfrm>
            <a:off x="1104900" y="1600200"/>
            <a:ext cx="4937760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00"/>
              </a:lnSpc>
              <a:buNone/>
            </a:pPr>
            <a:r>
              <a:rPr lang="en-US" sz="1800" b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Current Challenges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 3">
            <a:extLst>
              <a:ext uri="{FF2B5EF4-FFF2-40B4-BE49-F238E27FC236}">
                <a16:creationId xmlns:a16="http://schemas.microsoft.com/office/drawing/2014/main" id="{6774EB46-8455-6CC9-FA82-B3EC9CAED654}"/>
              </a:ext>
            </a:extLst>
          </p:cNvPr>
          <p:cNvSpPr/>
          <p:nvPr/>
        </p:nvSpPr>
        <p:spPr>
          <a:xfrm>
            <a:off x="1104900" y="2362200"/>
            <a:ext cx="45720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Network Scalability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 4">
            <a:extLst>
              <a:ext uri="{FF2B5EF4-FFF2-40B4-BE49-F238E27FC236}">
                <a16:creationId xmlns:a16="http://schemas.microsoft.com/office/drawing/2014/main" id="{1E0A6A2D-904B-3275-F4FC-8B7D393C27EF}"/>
              </a:ext>
            </a:extLst>
          </p:cNvPr>
          <p:cNvSpPr/>
          <p:nvPr/>
        </p:nvSpPr>
        <p:spPr>
          <a:xfrm>
            <a:off x="1104900" y="2590800"/>
            <a:ext cx="11087100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DQN complexity increases exponentially with cell density and user count.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 5">
            <a:extLst>
              <a:ext uri="{FF2B5EF4-FFF2-40B4-BE49-F238E27FC236}">
                <a16:creationId xmlns:a16="http://schemas.microsoft.com/office/drawing/2014/main" id="{3E389581-78EA-588E-CFDF-D1A3415BF3DA}"/>
              </a:ext>
            </a:extLst>
          </p:cNvPr>
          <p:cNvSpPr/>
          <p:nvPr/>
        </p:nvSpPr>
        <p:spPr>
          <a:xfrm>
            <a:off x="1104900" y="3314700"/>
            <a:ext cx="438912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Security Vulnerabilities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 6">
            <a:extLst>
              <a:ext uri="{FF2B5EF4-FFF2-40B4-BE49-F238E27FC236}">
                <a16:creationId xmlns:a16="http://schemas.microsoft.com/office/drawing/2014/main" id="{B648E04C-28A2-3A77-EB61-699B872F9440}"/>
              </a:ext>
            </a:extLst>
          </p:cNvPr>
          <p:cNvSpPr/>
          <p:nvPr/>
        </p:nvSpPr>
        <p:spPr>
          <a:xfrm>
            <a:off x="1104900" y="3543300"/>
            <a:ext cx="11041380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Susceptibility to adversarial attacks and poisoning of training data.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 7">
            <a:extLst>
              <a:ext uri="{FF2B5EF4-FFF2-40B4-BE49-F238E27FC236}">
                <a16:creationId xmlns:a16="http://schemas.microsoft.com/office/drawing/2014/main" id="{5CB3D7C1-FBED-CF91-9739-EB027FE70FE2}"/>
              </a:ext>
            </a:extLst>
          </p:cNvPr>
          <p:cNvSpPr/>
          <p:nvPr/>
        </p:nvSpPr>
        <p:spPr>
          <a:xfrm>
            <a:off x="1104900" y="4267200"/>
            <a:ext cx="459105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Real-Time Inference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 8">
            <a:extLst>
              <a:ext uri="{FF2B5EF4-FFF2-40B4-BE49-F238E27FC236}">
                <a16:creationId xmlns:a16="http://schemas.microsoft.com/office/drawing/2014/main" id="{FF7CE86E-A8AA-0060-9272-B008E3947D28}"/>
              </a:ext>
            </a:extLst>
          </p:cNvPr>
          <p:cNvSpPr/>
          <p:nvPr/>
        </p:nvSpPr>
        <p:spPr>
          <a:xfrm>
            <a:off x="1104900" y="4495800"/>
            <a:ext cx="11087100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Achieving sub-1ms action decisions requires edge hardware acceleration.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 9">
            <a:extLst>
              <a:ext uri="{FF2B5EF4-FFF2-40B4-BE49-F238E27FC236}">
                <a16:creationId xmlns:a16="http://schemas.microsoft.com/office/drawing/2014/main" id="{D473AD63-8977-9AA4-B5A8-5536DBB305A1}"/>
              </a:ext>
            </a:extLst>
          </p:cNvPr>
          <p:cNvSpPr/>
          <p:nvPr/>
        </p:nvSpPr>
        <p:spPr>
          <a:xfrm>
            <a:off x="6743700" y="1600200"/>
            <a:ext cx="4114800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00"/>
              </a:lnSpc>
              <a:buNone/>
            </a:pPr>
            <a:r>
              <a:rPr lang="en-US" sz="1800" b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Future Research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 10">
            <a:extLst>
              <a:ext uri="{FF2B5EF4-FFF2-40B4-BE49-F238E27FC236}">
                <a16:creationId xmlns:a16="http://schemas.microsoft.com/office/drawing/2014/main" id="{FDA54613-7422-0995-1004-E70B9C4ABB78}"/>
              </a:ext>
            </a:extLst>
          </p:cNvPr>
          <p:cNvSpPr/>
          <p:nvPr/>
        </p:nvSpPr>
        <p:spPr>
          <a:xfrm>
            <a:off x="6781800" y="2362200"/>
            <a:ext cx="46101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Multi-Agent RL (MARL)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 11">
            <a:extLst>
              <a:ext uri="{FF2B5EF4-FFF2-40B4-BE49-F238E27FC236}">
                <a16:creationId xmlns:a16="http://schemas.microsoft.com/office/drawing/2014/main" id="{7785B621-A85A-0517-39FF-A63E9C107E36}"/>
              </a:ext>
            </a:extLst>
          </p:cNvPr>
          <p:cNvSpPr/>
          <p:nvPr/>
        </p:nvSpPr>
        <p:spPr>
          <a:xfrm>
            <a:off x="6781800" y="2590800"/>
            <a:ext cx="4610100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dirty="0">
                <a:solidFill>
                  <a:srgbClr val="CBD5E1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Cooperative resource management across multiple neighboring base stations.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 12">
            <a:extLst>
              <a:ext uri="{FF2B5EF4-FFF2-40B4-BE49-F238E27FC236}">
                <a16:creationId xmlns:a16="http://schemas.microsoft.com/office/drawing/2014/main" id="{7C4EA852-2CEF-E6E0-BCEB-D53C3842BEB2}"/>
              </a:ext>
            </a:extLst>
          </p:cNvPr>
          <p:cNvSpPr/>
          <p:nvPr/>
        </p:nvSpPr>
        <p:spPr>
          <a:xfrm>
            <a:off x="6743700" y="3505200"/>
            <a:ext cx="432435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Federated Learning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 13">
            <a:extLst>
              <a:ext uri="{FF2B5EF4-FFF2-40B4-BE49-F238E27FC236}">
                <a16:creationId xmlns:a16="http://schemas.microsoft.com/office/drawing/2014/main" id="{9B57CDC9-A475-F435-1871-A79EFBC14FE7}"/>
              </a:ext>
            </a:extLst>
          </p:cNvPr>
          <p:cNvSpPr/>
          <p:nvPr/>
        </p:nvSpPr>
        <p:spPr>
          <a:xfrm>
            <a:off x="6743700" y="3733800"/>
            <a:ext cx="5448300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dirty="0">
                <a:solidFill>
                  <a:srgbClr val="CBD5E1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Privacy-preserving distributed training without sharing raw user data.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 14">
            <a:extLst>
              <a:ext uri="{FF2B5EF4-FFF2-40B4-BE49-F238E27FC236}">
                <a16:creationId xmlns:a16="http://schemas.microsoft.com/office/drawing/2014/main" id="{1EE888F2-EB72-CAAA-5911-A03E0434311C}"/>
              </a:ext>
            </a:extLst>
          </p:cNvPr>
          <p:cNvSpPr/>
          <p:nvPr/>
        </p:nvSpPr>
        <p:spPr>
          <a:xfrm>
            <a:off x="6762750" y="4457700"/>
            <a:ext cx="4238625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O-RAN Integration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 15">
            <a:extLst>
              <a:ext uri="{FF2B5EF4-FFF2-40B4-BE49-F238E27FC236}">
                <a16:creationId xmlns:a16="http://schemas.microsoft.com/office/drawing/2014/main" id="{D960C9A8-AC15-E7DF-10A5-847243DEB589}"/>
              </a:ext>
            </a:extLst>
          </p:cNvPr>
          <p:cNvSpPr/>
          <p:nvPr/>
        </p:nvSpPr>
        <p:spPr>
          <a:xfrm>
            <a:off x="6762750" y="4686300"/>
            <a:ext cx="5429250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dirty="0">
                <a:solidFill>
                  <a:srgbClr val="CBD5E1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Deploying AI allocators as xApps within the Open RAN architecture.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 16">
            <a:extLst>
              <a:ext uri="{FF2B5EF4-FFF2-40B4-BE49-F238E27FC236}">
                <a16:creationId xmlns:a16="http://schemas.microsoft.com/office/drawing/2014/main" id="{E47BA16D-B15B-7304-51AF-0B8FCD96BB09}"/>
              </a:ext>
            </a:extLst>
          </p:cNvPr>
          <p:cNvSpPr/>
          <p:nvPr/>
        </p:nvSpPr>
        <p:spPr>
          <a:xfrm>
            <a:off x="609600" y="5448300"/>
            <a:ext cx="4991100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25"/>
              </a:lnSpc>
              <a:buNone/>
            </a:pPr>
            <a:endParaRPr lang="en-US" sz="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 17">
            <a:extLst>
              <a:ext uri="{FF2B5EF4-FFF2-40B4-BE49-F238E27FC236}">
                <a16:creationId xmlns:a16="http://schemas.microsoft.com/office/drawing/2014/main" id="{0B0A210E-27D3-6079-266F-F0BFB7E5CFF5}"/>
              </a:ext>
            </a:extLst>
          </p:cNvPr>
          <p:cNvSpPr/>
          <p:nvPr/>
        </p:nvSpPr>
        <p:spPr>
          <a:xfrm>
            <a:off x="10058400" y="5448300"/>
            <a:ext cx="2133600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25"/>
              </a:lnSpc>
              <a:buNone/>
            </a:pPr>
            <a:endParaRPr lang="en-US" sz="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02089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17358"/>
            <a:ext cx="10515600" cy="505326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en-I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22684"/>
            <a:ext cx="10515600" cy="5154279"/>
          </a:xfrm>
        </p:spPr>
        <p:txBody>
          <a:bodyPr/>
          <a:lstStyle/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 0" descr="preencoded.png">
            <a:extLst>
              <a:ext uri="{FF2B5EF4-FFF2-40B4-BE49-F238E27FC236}">
                <a16:creationId xmlns:a16="http://schemas.microsoft.com/office/drawing/2014/main" id="{20636719-D9A9-27ED-CAAB-93E655A99B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1" descr="preencoded.png">
            <a:extLst>
              <a:ext uri="{FF2B5EF4-FFF2-40B4-BE49-F238E27FC236}">
                <a16:creationId xmlns:a16="http://schemas.microsoft.com/office/drawing/2014/main" id="{D09D2ABD-B75D-74A9-4A40-E4A57C1033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1724594"/>
          </a:xfrm>
          <a:prstGeom prst="rect">
            <a:avLst/>
          </a:prstGeom>
        </p:spPr>
      </p:pic>
      <p:pic>
        <p:nvPicPr>
          <p:cNvPr id="6" name="Image 2" descr="preencoded.png">
            <a:extLst>
              <a:ext uri="{FF2B5EF4-FFF2-40B4-BE49-F238E27FC236}">
                <a16:creationId xmlns:a16="http://schemas.microsoft.com/office/drawing/2014/main" id="{C8414120-610F-1371-0231-EFF852EE0E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2364" y="0"/>
            <a:ext cx="3849636" cy="1724594"/>
          </a:xfrm>
          <a:prstGeom prst="rect">
            <a:avLst/>
          </a:prstGeom>
        </p:spPr>
      </p:pic>
      <p:pic>
        <p:nvPicPr>
          <p:cNvPr id="7" name="Image 3" descr="preencoded.png">
            <a:extLst>
              <a:ext uri="{FF2B5EF4-FFF2-40B4-BE49-F238E27FC236}">
                <a16:creationId xmlns:a16="http://schemas.microsoft.com/office/drawing/2014/main" id="{16B900FC-CA45-3388-8B88-8F3D883C36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565" y="2122160"/>
            <a:ext cx="3622218" cy="1716829"/>
          </a:xfrm>
          <a:prstGeom prst="rect">
            <a:avLst/>
          </a:prstGeom>
        </p:spPr>
      </p:pic>
      <p:pic>
        <p:nvPicPr>
          <p:cNvPr id="8" name="Image 4" descr="preencoded.png">
            <a:extLst>
              <a:ext uri="{FF2B5EF4-FFF2-40B4-BE49-F238E27FC236}">
                <a16:creationId xmlns:a16="http://schemas.microsoft.com/office/drawing/2014/main" id="{02CC1FBB-6B3C-4AAE-DAA6-819CAFC87D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609" y="2387203"/>
            <a:ext cx="289891" cy="289891"/>
          </a:xfrm>
          <a:prstGeom prst="rect">
            <a:avLst/>
          </a:prstGeom>
        </p:spPr>
      </p:pic>
      <p:pic>
        <p:nvPicPr>
          <p:cNvPr id="9" name="Image 5" descr="preencoded.png">
            <a:extLst>
              <a:ext uri="{FF2B5EF4-FFF2-40B4-BE49-F238E27FC236}">
                <a16:creationId xmlns:a16="http://schemas.microsoft.com/office/drawing/2014/main" id="{D56E7527-6A33-E535-1750-B4B29E575A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84826" y="2122160"/>
            <a:ext cx="3622218" cy="1716829"/>
          </a:xfrm>
          <a:prstGeom prst="rect">
            <a:avLst/>
          </a:prstGeom>
        </p:spPr>
      </p:pic>
      <p:pic>
        <p:nvPicPr>
          <p:cNvPr id="10" name="Image 6" descr="preencoded.png">
            <a:extLst>
              <a:ext uri="{FF2B5EF4-FFF2-40B4-BE49-F238E27FC236}">
                <a16:creationId xmlns:a16="http://schemas.microsoft.com/office/drawing/2014/main" id="{E557179C-46B3-D27E-6CCD-72987F70824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9870" y="2387203"/>
            <a:ext cx="289891" cy="289891"/>
          </a:xfrm>
          <a:prstGeom prst="rect">
            <a:avLst/>
          </a:prstGeom>
        </p:spPr>
      </p:pic>
      <p:pic>
        <p:nvPicPr>
          <p:cNvPr id="11" name="Image 7" descr="preencoded.png">
            <a:extLst>
              <a:ext uri="{FF2B5EF4-FFF2-40B4-BE49-F238E27FC236}">
                <a16:creationId xmlns:a16="http://schemas.microsoft.com/office/drawing/2014/main" id="{08C31706-2551-5E3F-63E5-B3CD0A42710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72087" y="2122160"/>
            <a:ext cx="3622348" cy="1716829"/>
          </a:xfrm>
          <a:prstGeom prst="rect">
            <a:avLst/>
          </a:prstGeom>
        </p:spPr>
      </p:pic>
      <p:pic>
        <p:nvPicPr>
          <p:cNvPr id="12" name="Image 8" descr="preencoded.png">
            <a:extLst>
              <a:ext uri="{FF2B5EF4-FFF2-40B4-BE49-F238E27FC236}">
                <a16:creationId xmlns:a16="http://schemas.microsoft.com/office/drawing/2014/main" id="{8E263B01-C6ED-5731-E66F-35FAD0EF15D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37131" y="2387203"/>
            <a:ext cx="356152" cy="288727"/>
          </a:xfrm>
          <a:prstGeom prst="rect">
            <a:avLst/>
          </a:prstGeom>
        </p:spPr>
      </p:pic>
      <p:pic>
        <p:nvPicPr>
          <p:cNvPr id="13" name="Image 9" descr="preencoded.png">
            <a:extLst>
              <a:ext uri="{FF2B5EF4-FFF2-40B4-BE49-F238E27FC236}">
                <a16:creationId xmlns:a16="http://schemas.microsoft.com/office/drawing/2014/main" id="{5ED08183-A37B-110C-766D-C2CA159E362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7565" y="4219989"/>
            <a:ext cx="265043" cy="33131"/>
          </a:xfrm>
          <a:prstGeom prst="rect">
            <a:avLst/>
          </a:prstGeom>
        </p:spPr>
      </p:pic>
      <p:pic>
        <p:nvPicPr>
          <p:cNvPr id="14" name="Image 10" descr="preencoded.png">
            <a:extLst>
              <a:ext uri="{FF2B5EF4-FFF2-40B4-BE49-F238E27FC236}">
                <a16:creationId xmlns:a16="http://schemas.microsoft.com/office/drawing/2014/main" id="{6BE8259C-9B50-A517-6A0E-A895E7CAB51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7565" y="4600989"/>
            <a:ext cx="149087" cy="158923"/>
          </a:xfrm>
          <a:prstGeom prst="rect">
            <a:avLst/>
          </a:prstGeom>
        </p:spPr>
      </p:pic>
      <p:pic>
        <p:nvPicPr>
          <p:cNvPr id="15" name="Image 11" descr="preencoded.png">
            <a:extLst>
              <a:ext uri="{FF2B5EF4-FFF2-40B4-BE49-F238E27FC236}">
                <a16:creationId xmlns:a16="http://schemas.microsoft.com/office/drawing/2014/main" id="{F61FE223-9347-BBB0-F6AD-0BF2B4C8260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97565" y="4965424"/>
            <a:ext cx="149087" cy="158923"/>
          </a:xfrm>
          <a:prstGeom prst="rect">
            <a:avLst/>
          </a:prstGeom>
        </p:spPr>
      </p:pic>
      <p:pic>
        <p:nvPicPr>
          <p:cNvPr id="16" name="Image 12" descr="preencoded.png">
            <a:extLst>
              <a:ext uri="{FF2B5EF4-FFF2-40B4-BE49-F238E27FC236}">
                <a16:creationId xmlns:a16="http://schemas.microsoft.com/office/drawing/2014/main" id="{6BE7B662-CDF9-8DDB-56DF-C9EA5BF4535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97565" y="5329858"/>
            <a:ext cx="149087" cy="158923"/>
          </a:xfrm>
          <a:prstGeom prst="rect">
            <a:avLst/>
          </a:prstGeom>
        </p:spPr>
      </p:pic>
      <p:pic>
        <p:nvPicPr>
          <p:cNvPr id="17" name="Image 13" descr="preencoded.png">
            <a:extLst>
              <a:ext uri="{FF2B5EF4-FFF2-40B4-BE49-F238E27FC236}">
                <a16:creationId xmlns:a16="http://schemas.microsoft.com/office/drawing/2014/main" id="{89F416EB-E49F-27E1-8A29-C9AE8B5D393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85076" y="4104032"/>
            <a:ext cx="5509358" cy="2190750"/>
          </a:xfrm>
          <a:prstGeom prst="rect">
            <a:avLst/>
          </a:prstGeom>
        </p:spPr>
      </p:pic>
      <p:pic>
        <p:nvPicPr>
          <p:cNvPr id="18" name="Image 14" descr="preencoded.png">
            <a:extLst>
              <a:ext uri="{FF2B5EF4-FFF2-40B4-BE49-F238E27FC236}">
                <a16:creationId xmlns:a16="http://schemas.microsoft.com/office/drawing/2014/main" id="{64F4E383-4EEA-BFB6-E606-784FC0346A2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6692347"/>
            <a:ext cx="12192000" cy="165653"/>
          </a:xfrm>
          <a:prstGeom prst="rect">
            <a:avLst/>
          </a:prstGeom>
        </p:spPr>
      </p:pic>
      <p:sp>
        <p:nvSpPr>
          <p:cNvPr id="19" name="Text 0">
            <a:extLst>
              <a:ext uri="{FF2B5EF4-FFF2-40B4-BE49-F238E27FC236}">
                <a16:creationId xmlns:a16="http://schemas.microsoft.com/office/drawing/2014/main" id="{E6C77E13-B69B-30E2-D950-9B4FBEC7D51E}"/>
              </a:ext>
            </a:extLst>
          </p:cNvPr>
          <p:cNvSpPr/>
          <p:nvPr/>
        </p:nvSpPr>
        <p:spPr>
          <a:xfrm>
            <a:off x="530087" y="501098"/>
            <a:ext cx="6309360" cy="45722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600"/>
              </a:lnSpc>
              <a:buNone/>
            </a:pPr>
            <a:r>
              <a:rPr lang="en-US" sz="3600" b="1" kern="0" spc="-83" dirty="0">
                <a:solidFill>
                  <a:srgbClr val="FFFFF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Conclusion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 1">
            <a:extLst>
              <a:ext uri="{FF2B5EF4-FFF2-40B4-BE49-F238E27FC236}">
                <a16:creationId xmlns:a16="http://schemas.microsoft.com/office/drawing/2014/main" id="{AF38DF8E-8CA4-51CA-1B21-31DC3A1C8DAD}"/>
              </a:ext>
            </a:extLst>
          </p:cNvPr>
          <p:cNvSpPr/>
          <p:nvPr/>
        </p:nvSpPr>
        <p:spPr>
          <a:xfrm>
            <a:off x="530087" y="991454"/>
            <a:ext cx="7623810" cy="2319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26"/>
              </a:lnSpc>
              <a:buNone/>
            </a:pPr>
            <a:r>
              <a:rPr lang="en-US" sz="1500" kern="0" spc="138" dirty="0">
                <a:solidFill>
                  <a:srgbClr val="00BFF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FINAL SUMMARY &amp; KEY TAKEAWAYS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 2">
            <a:extLst>
              <a:ext uri="{FF2B5EF4-FFF2-40B4-BE49-F238E27FC236}">
                <a16:creationId xmlns:a16="http://schemas.microsoft.com/office/drawing/2014/main" id="{96B17DCD-1996-8440-7759-34CEBD274CA4}"/>
              </a:ext>
            </a:extLst>
          </p:cNvPr>
          <p:cNvSpPr/>
          <p:nvPr/>
        </p:nvSpPr>
        <p:spPr>
          <a:xfrm>
            <a:off x="662609" y="2809616"/>
            <a:ext cx="4994910" cy="2319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26"/>
              </a:lnSpc>
              <a:buNone/>
            </a:pPr>
            <a:r>
              <a:rPr lang="en-US" sz="1500" b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AI-Native Framework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3">
            <a:extLst>
              <a:ext uri="{FF2B5EF4-FFF2-40B4-BE49-F238E27FC236}">
                <a16:creationId xmlns:a16="http://schemas.microsoft.com/office/drawing/2014/main" id="{59616B81-3DE9-AC04-0E69-8EDA4D1DE49E}"/>
              </a:ext>
            </a:extLst>
          </p:cNvPr>
          <p:cNvSpPr/>
          <p:nvPr/>
        </p:nvSpPr>
        <p:spPr>
          <a:xfrm>
            <a:off x="662609" y="3140920"/>
            <a:ext cx="3092131" cy="433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06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Proposed and implemented a DQN-based dynamic resource allocation framework for 6G.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 4">
            <a:extLst>
              <a:ext uri="{FF2B5EF4-FFF2-40B4-BE49-F238E27FC236}">
                <a16:creationId xmlns:a16="http://schemas.microsoft.com/office/drawing/2014/main" id="{1F549A3C-FC77-A771-E9F6-5D659477EA93}"/>
              </a:ext>
            </a:extLst>
          </p:cNvPr>
          <p:cNvSpPr/>
          <p:nvPr/>
        </p:nvSpPr>
        <p:spPr>
          <a:xfrm>
            <a:off x="4549870" y="2809616"/>
            <a:ext cx="4732020" cy="2319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26"/>
              </a:lnSpc>
              <a:buNone/>
            </a:pPr>
            <a:r>
              <a:rPr lang="en-US" sz="1500" b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Proven Superiority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 5">
            <a:extLst>
              <a:ext uri="{FF2B5EF4-FFF2-40B4-BE49-F238E27FC236}">
                <a16:creationId xmlns:a16="http://schemas.microsoft.com/office/drawing/2014/main" id="{956B09C8-7EC2-1AD3-2E51-D9955618084B}"/>
              </a:ext>
            </a:extLst>
          </p:cNvPr>
          <p:cNvSpPr/>
          <p:nvPr/>
        </p:nvSpPr>
        <p:spPr>
          <a:xfrm>
            <a:off x="4549870" y="3140920"/>
            <a:ext cx="3092131" cy="433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06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Demonstrated 35% higher fairness and consistent throughput vs RR and PF methods.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 6">
            <a:extLst>
              <a:ext uri="{FF2B5EF4-FFF2-40B4-BE49-F238E27FC236}">
                <a16:creationId xmlns:a16="http://schemas.microsoft.com/office/drawing/2014/main" id="{5A57332E-58B1-BCA6-0AB3-4B424FFDE33B}"/>
              </a:ext>
            </a:extLst>
          </p:cNvPr>
          <p:cNvSpPr/>
          <p:nvPr/>
        </p:nvSpPr>
        <p:spPr>
          <a:xfrm>
            <a:off x="8437131" y="2808451"/>
            <a:ext cx="3680460" cy="2319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26"/>
              </a:lnSpc>
              <a:buNone/>
            </a:pPr>
            <a:r>
              <a:rPr lang="en-US" sz="1500" b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Autonomous Ops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 7">
            <a:extLst>
              <a:ext uri="{FF2B5EF4-FFF2-40B4-BE49-F238E27FC236}">
                <a16:creationId xmlns:a16="http://schemas.microsoft.com/office/drawing/2014/main" id="{E6BA4468-9E87-D0AB-DA7E-943CE7F84C24}"/>
              </a:ext>
            </a:extLst>
          </p:cNvPr>
          <p:cNvSpPr/>
          <p:nvPr/>
        </p:nvSpPr>
        <p:spPr>
          <a:xfrm>
            <a:off x="8437131" y="3139756"/>
            <a:ext cx="3092260" cy="433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06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Enabled self-improving scheduling critical for sub-1ms latency requirements.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 8">
            <a:extLst>
              <a:ext uri="{FF2B5EF4-FFF2-40B4-BE49-F238E27FC236}">
                <a16:creationId xmlns:a16="http://schemas.microsoft.com/office/drawing/2014/main" id="{196EE74D-5EDB-CF46-4CE2-83BBA7F31A16}"/>
              </a:ext>
            </a:extLst>
          </p:cNvPr>
          <p:cNvSpPr/>
          <p:nvPr/>
        </p:nvSpPr>
        <p:spPr>
          <a:xfrm>
            <a:off x="762000" y="4104032"/>
            <a:ext cx="5489946" cy="26504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87"/>
              </a:lnSpc>
              <a:buNone/>
            </a:pPr>
            <a:r>
              <a:rPr lang="en-US" sz="1800" b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Key Insights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 9">
            <a:extLst>
              <a:ext uri="{FF2B5EF4-FFF2-40B4-BE49-F238E27FC236}">
                <a16:creationId xmlns:a16="http://schemas.microsoft.com/office/drawing/2014/main" id="{5F5DC8D0-3984-0D56-04AA-8FAA10EE9B9D}"/>
              </a:ext>
            </a:extLst>
          </p:cNvPr>
          <p:cNvSpPr/>
          <p:nvPr/>
        </p:nvSpPr>
        <p:spPr>
          <a:xfrm>
            <a:off x="646043" y="4567859"/>
            <a:ext cx="11545957" cy="2319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26"/>
              </a:lnSpc>
              <a:buNone/>
            </a:pPr>
            <a:r>
              <a:rPr lang="en-US" sz="1350" dirty="0">
                <a:solidFill>
                  <a:srgbClr val="374151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AI is architecturally native, not an add-on, in 6G RAN.</a:t>
            </a:r>
            <a:endParaRPr lang="en-US" sz="13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 10">
            <a:extLst>
              <a:ext uri="{FF2B5EF4-FFF2-40B4-BE49-F238E27FC236}">
                <a16:creationId xmlns:a16="http://schemas.microsoft.com/office/drawing/2014/main" id="{2632F449-A50C-1E9A-525F-4430BCAA802B}"/>
              </a:ext>
            </a:extLst>
          </p:cNvPr>
          <p:cNvSpPr/>
          <p:nvPr/>
        </p:nvSpPr>
        <p:spPr>
          <a:xfrm>
            <a:off x="646043" y="4932293"/>
            <a:ext cx="11545957" cy="2319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26"/>
              </a:lnSpc>
              <a:buNone/>
            </a:pPr>
            <a:r>
              <a:rPr lang="en-US" sz="1350" dirty="0">
                <a:solidFill>
                  <a:srgbClr val="374151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DQN effectively balances throughput and fairness indices.</a:t>
            </a:r>
            <a:endParaRPr lang="en-US" sz="13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 11">
            <a:extLst>
              <a:ext uri="{FF2B5EF4-FFF2-40B4-BE49-F238E27FC236}">
                <a16:creationId xmlns:a16="http://schemas.microsoft.com/office/drawing/2014/main" id="{CC177E2D-151D-054E-B659-2798014B0573}"/>
              </a:ext>
            </a:extLst>
          </p:cNvPr>
          <p:cNvSpPr/>
          <p:nvPr/>
        </p:nvSpPr>
        <p:spPr>
          <a:xfrm>
            <a:off x="646043" y="5296728"/>
            <a:ext cx="11545957" cy="2319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26"/>
              </a:lnSpc>
              <a:buNone/>
            </a:pPr>
            <a:r>
              <a:rPr lang="en-US" sz="1350" dirty="0">
                <a:solidFill>
                  <a:srgbClr val="374151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Traditional schedulers fail in highly dynamic THz scenarios.</a:t>
            </a:r>
            <a:endParaRPr lang="en-US" sz="13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 12">
            <a:extLst>
              <a:ext uri="{FF2B5EF4-FFF2-40B4-BE49-F238E27FC236}">
                <a16:creationId xmlns:a16="http://schemas.microsoft.com/office/drawing/2014/main" id="{72875DE5-AC76-CE5B-8FCC-456CF92299AE}"/>
              </a:ext>
            </a:extLst>
          </p:cNvPr>
          <p:cNvSpPr/>
          <p:nvPr/>
        </p:nvSpPr>
        <p:spPr>
          <a:xfrm>
            <a:off x="6550120" y="4369076"/>
            <a:ext cx="4979270" cy="16565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04"/>
              </a:lnSpc>
              <a:buNone/>
            </a:pP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 13">
            <a:extLst>
              <a:ext uri="{FF2B5EF4-FFF2-40B4-BE49-F238E27FC236}">
                <a16:creationId xmlns:a16="http://schemas.microsoft.com/office/drawing/2014/main" id="{7E0B322D-2D78-7738-2692-417EF2780BDE}"/>
              </a:ext>
            </a:extLst>
          </p:cNvPr>
          <p:cNvSpPr/>
          <p:nvPr/>
        </p:nvSpPr>
        <p:spPr>
          <a:xfrm>
            <a:off x="6560059" y="4369076"/>
            <a:ext cx="4969331" cy="16606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812"/>
              </a:lnSpc>
              <a:buNone/>
            </a:pPr>
            <a:r>
              <a:rPr lang="en-US" sz="2250" b="1" i="1" dirty="0">
                <a:solidFill>
                  <a:srgbClr val="FFFFF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"AI-driven allocation is the cornerstone  for Smart Cities, Autonomous Mobility, and the future of ubiquitous connectivity."</a:t>
            </a:r>
            <a:endParaRPr lang="en-US" sz="22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 14">
            <a:extLst>
              <a:ext uri="{FF2B5EF4-FFF2-40B4-BE49-F238E27FC236}">
                <a16:creationId xmlns:a16="http://schemas.microsoft.com/office/drawing/2014/main" id="{435D9297-9286-B8F9-A178-C480CDDAF4C4}"/>
              </a:ext>
            </a:extLst>
          </p:cNvPr>
          <p:cNvSpPr/>
          <p:nvPr/>
        </p:nvSpPr>
        <p:spPr>
          <a:xfrm>
            <a:off x="530087" y="6708913"/>
            <a:ext cx="6887718" cy="1325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043"/>
              </a:lnSpc>
              <a:buNone/>
            </a:pP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 15">
            <a:extLst>
              <a:ext uri="{FF2B5EF4-FFF2-40B4-BE49-F238E27FC236}">
                <a16:creationId xmlns:a16="http://schemas.microsoft.com/office/drawing/2014/main" id="{FD84ADDA-C810-56EF-8B23-F8E629B4B74B}"/>
              </a:ext>
            </a:extLst>
          </p:cNvPr>
          <p:cNvSpPr/>
          <p:nvPr/>
        </p:nvSpPr>
        <p:spPr>
          <a:xfrm>
            <a:off x="9259956" y="6692347"/>
            <a:ext cx="2932044" cy="16565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04"/>
              </a:lnSpc>
              <a:buNone/>
            </a:pPr>
            <a:r>
              <a:rPr lang="en-US" sz="1050" b="1" dirty="0">
                <a:solidFill>
                  <a:srgbClr val="002366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Department of ECE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 16">
            <a:extLst>
              <a:ext uri="{FF2B5EF4-FFF2-40B4-BE49-F238E27FC236}">
                <a16:creationId xmlns:a16="http://schemas.microsoft.com/office/drawing/2014/main" id="{EC6214AB-75C5-8906-6A04-F4E22CF07412}"/>
              </a:ext>
            </a:extLst>
          </p:cNvPr>
          <p:cNvSpPr/>
          <p:nvPr/>
        </p:nvSpPr>
        <p:spPr>
          <a:xfrm>
            <a:off x="10916478" y="6692347"/>
            <a:ext cx="1275522" cy="16565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04"/>
              </a:lnSpc>
              <a:buNone/>
            </a:pPr>
            <a:r>
              <a:rPr lang="en-US" sz="1050" b="1" dirty="0">
                <a:solidFill>
                  <a:srgbClr val="00BFF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2025–2026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07321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57559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I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22684"/>
            <a:ext cx="10515600" cy="5058026"/>
          </a:xfrm>
        </p:spPr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lang="en-I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Telecommunication </a:t>
            </a:r>
            <a:r>
              <a:rPr lang="en-IN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Union</a:t>
            </a:r>
            <a:r>
              <a:rPr lang="en-IN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“IMT</a:t>
            </a:r>
            <a:r>
              <a:rPr lang="en-IN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Vision for 2030 and Beyond (6G Framework)”</a:t>
            </a:r>
          </a:p>
          <a:p>
            <a:pPr marL="342900" indent="-342900">
              <a:buAutoNum type="arabicPeriod"/>
            </a:pPr>
            <a:r>
              <a:rPr lang="en-I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IEEE Saad, W., Bennis, M., &amp; Chen, M. (2024) </a:t>
            </a:r>
            <a:r>
              <a:rPr lang="en-IN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“A Vision of 6G Wireless Systems: Applications, Trends, Technologies, and Open Research Problems”</a:t>
            </a:r>
          </a:p>
          <a:p>
            <a:pPr marL="342900" indent="-342900">
              <a:buAutoNum type="arabicPeriod"/>
            </a:pPr>
            <a:r>
              <a:rPr lang="en-I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IEEE Communications Society, </a:t>
            </a:r>
            <a:r>
              <a:rPr lang="en-IN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“Machine Learning for Wireless Communications in 6G Networks”</a:t>
            </a:r>
          </a:p>
          <a:p>
            <a:pPr marL="342900" indent="-342900">
              <a:buAutoNum type="arabicPeriod"/>
            </a:pPr>
            <a:r>
              <a:rPr lang="en-I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Reinforcement Learning, Richard S. Sutton &amp; Andrew G. Barto, </a:t>
            </a:r>
            <a:r>
              <a:rPr lang="en-IN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“Reinforcement Learning: An Introduction”</a:t>
            </a:r>
          </a:p>
          <a:p>
            <a:pPr marL="342900" indent="-342900">
              <a:buAutoNum type="arabicPeriod"/>
            </a:pPr>
            <a:r>
              <a:rPr lang="en-I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DeepMind, </a:t>
            </a:r>
            <a:r>
              <a:rPr lang="en-IN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Mnih</a:t>
            </a:r>
            <a:r>
              <a:rPr lang="en-I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al. (2015), </a:t>
            </a:r>
            <a:r>
              <a:rPr lang="en-IN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“Human-level control through Deep Reinforcement Learning”</a:t>
            </a:r>
          </a:p>
          <a:p>
            <a:pPr marL="342900" indent="-342900">
              <a:buAutoNum type="arabicPeriod"/>
            </a:pPr>
            <a:r>
              <a:rPr lang="en-I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“Resource Allocation in 6G Networks: A Comprehensive Review of Machine Learning Approaches” (2026)</a:t>
            </a:r>
            <a:endParaRPr lang="en-IN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IN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Artificial Intelligence for Next-Generation 6G Technologies, Springer, 2026.</a:t>
            </a:r>
          </a:p>
          <a:p>
            <a:pPr marL="342900" indent="-342900">
              <a:buAutoNum type="arabicPeriod"/>
            </a:pPr>
            <a:r>
              <a:rPr lang="en-IN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Survey on AI-Enabled Resource Management for 6G Networks, 2025.</a:t>
            </a:r>
          </a:p>
          <a:p>
            <a:pPr marL="342900" indent="-342900">
              <a:buAutoNum type="arabicPeriod"/>
            </a:pPr>
            <a:r>
              <a:rPr lang="en-IN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Multi-Agent Deep Reinforcement Learning for 6G Resource Allocation, 2024.</a:t>
            </a:r>
          </a:p>
          <a:p>
            <a:pPr marL="342900" indent="-342900">
              <a:buAutoNum type="arabicPeriod"/>
            </a:pPr>
            <a:r>
              <a:rPr lang="en-IN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RL-Based Resource Allocation in SDN-enabled 6G Networks, 2025.</a:t>
            </a:r>
          </a:p>
          <a:p>
            <a:pPr marL="342900" indent="-342900">
              <a:buAutoNum type="arabicPeriod"/>
            </a:pPr>
            <a:r>
              <a:rPr lang="en-IN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Diffusion Reinforcement Learning for 6G Resource Allocation, 2025.</a:t>
            </a:r>
          </a:p>
          <a:p>
            <a:pPr marL="342900" indent="-342900">
              <a:buAutoNum type="arabicPeriod"/>
            </a:pPr>
            <a:r>
              <a:rPr lang="en-IN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AI-Based Resource Optimization for 6G Wireless Networks, 2025.</a:t>
            </a:r>
          </a:p>
          <a:p>
            <a:pPr marL="342900" indent="-342900">
              <a:buAutoNum type="arabicPeriod"/>
            </a:pPr>
            <a:r>
              <a:rPr lang="en-IN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Comprehensive Survey of AI Technologies for 6G, 2025.</a:t>
            </a:r>
          </a:p>
          <a:p>
            <a:pPr marL="342900" indent="-342900">
              <a:buAutoNum type="arabicPeriod"/>
            </a:pPr>
            <a:r>
              <a:rPr lang="en-IN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Performance Evaluation and Optimization for 6G Networks, 2025.</a:t>
            </a:r>
          </a:p>
          <a:p>
            <a:pPr marL="342900" indent="-342900">
              <a:buAutoNum type="arabicPeriod"/>
            </a:pPr>
            <a:r>
              <a:rPr lang="en-IN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AI-Based Energy and Spectrum Allocation in 6G, 2025.</a:t>
            </a:r>
          </a:p>
        </p:txBody>
      </p:sp>
    </p:spTree>
    <p:extLst>
      <p:ext uri="{BB962C8B-B14F-4D97-AF65-F5344CB8AC3E}">
        <p14:creationId xmlns:p14="http://schemas.microsoft.com/office/powerpoint/2010/main" val="32394597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3444" y="1824206"/>
            <a:ext cx="10515600" cy="1961802"/>
          </a:xfrm>
        </p:spPr>
        <p:txBody>
          <a:bodyPr>
            <a:normAutofit/>
          </a:bodyPr>
          <a:lstStyle/>
          <a:p>
            <a:pPr algn="ctr"/>
            <a:r>
              <a:rPr lang="en-IN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Thank</a:t>
            </a:r>
            <a:r>
              <a:rPr lang="en-IN" dirty="0">
                <a:latin typeface="Cambria" panose="02040503050406030204" pitchFamily="18" charset="0"/>
                <a:ea typeface="Cambria" panose="02040503050406030204" pitchFamily="18" charset="0"/>
              </a:rPr>
              <a:t> You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322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1069</TotalTime>
  <Words>1628</Words>
  <Application>Microsoft Office PowerPoint</Application>
  <PresentationFormat>Widescreen</PresentationFormat>
  <Paragraphs>284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Cambria</vt:lpstr>
      <vt:lpstr>Times New Roman</vt:lpstr>
      <vt:lpstr>Office Theme</vt:lpstr>
      <vt:lpstr>  AI BASED RESOURCE ALLOCATION  IN 6G NETWORKS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  <vt:lpstr>PowerPoint Presentation</vt:lpstr>
      <vt:lpstr>PowerPoint Presentation</vt:lpstr>
      <vt:lpstr>PowerPoint Presentation</vt:lpstr>
      <vt:lpstr>PRODUCT DEVELOPMENT &amp; PROTOTYPE</vt:lpstr>
      <vt:lpstr>CONCLUSION</vt:lpstr>
      <vt:lpstr>REFERENCES</vt:lpstr>
      <vt:lpstr>Thank You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Prototype Title:  Theme:  URL (1 Min Video on Prototype):   Team Lead Name (Student):  Team Members:</dc:title>
  <dc:creator>MOHAMED HUSSIAN S</dc:creator>
  <cp:lastModifiedBy>mohamed hussian</cp:lastModifiedBy>
  <cp:revision>20</cp:revision>
  <dcterms:created xsi:type="dcterms:W3CDTF">2020-11-24T10:19:55Z</dcterms:created>
  <dcterms:modified xsi:type="dcterms:W3CDTF">2026-04-10T06:43:02Z</dcterms:modified>
</cp:coreProperties>
</file>